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omments/modernComment_7FFE5C1F_968EA3BD.xml" ContentType="application/vnd.ms-powerpoint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modernComment_7FFE5C49_F74BB528.xml" ContentType="application/vnd.ms-powerpoint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modernComment_178_11775A0E.xml" ContentType="application/vnd.ms-powerpoint.comments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86" r:id="rId5"/>
    <p:sldMasterId id="2147483673" r:id="rId6"/>
    <p:sldMasterId id="2147483660" r:id="rId7"/>
  </p:sldMasterIdLst>
  <p:notesMasterIdLst>
    <p:notesMasterId r:id="rId30"/>
  </p:notesMasterIdLst>
  <p:sldIdLst>
    <p:sldId id="2147376146" r:id="rId8"/>
    <p:sldId id="2147376151" r:id="rId9"/>
    <p:sldId id="2147376153" r:id="rId10"/>
    <p:sldId id="2147376159" r:id="rId11"/>
    <p:sldId id="2147376156" r:id="rId12"/>
    <p:sldId id="2147376197" r:id="rId13"/>
    <p:sldId id="260" r:id="rId14"/>
    <p:sldId id="2147376221" r:id="rId15"/>
    <p:sldId id="323" r:id="rId16"/>
    <p:sldId id="2147376145" r:id="rId17"/>
    <p:sldId id="10051" r:id="rId18"/>
    <p:sldId id="2147376222" r:id="rId19"/>
    <p:sldId id="2147376173" r:id="rId20"/>
    <p:sldId id="2147376180" r:id="rId21"/>
    <p:sldId id="2147376186" r:id="rId22"/>
    <p:sldId id="2147376201" r:id="rId23"/>
    <p:sldId id="2147376228" r:id="rId24"/>
    <p:sldId id="593" r:id="rId25"/>
    <p:sldId id="2147376229" r:id="rId26"/>
    <p:sldId id="376" r:id="rId27"/>
    <p:sldId id="2147376227" r:id="rId28"/>
    <p:sldId id="214737622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4316115-4EE8-5E0B-416B-61F8999A16F6}" name="Nicole Santosusso" initials="NS" userId="S::Nicole.Santosusso@pmi.org::38bab219-e446-4d5d-9f52-c50726e4a0d8" providerId="AD"/>
  <p188:author id="{E5761E7A-B369-1B49-0E4B-0A1B4864E169}" name="Angelica Quintero" initials="AQ" userId="S::angelica.quintero@pmi.org::db9b92c6-72f1-4e9a-84dd-2856eb734160" providerId="AD"/>
  <p188:author id="{E64050B4-5422-E0F9-446D-D66E2A92A5EE}" name="Angelica Quintero" initials="AQ" userId="S::Angelica.Quintero@pmi.org::db9b92c6-72f1-4e9a-84dd-2856eb734160" providerId="AD"/>
  <p188:author id="{953AEFBB-3950-0792-5086-402BB1E5F9A1}" name="Erica Grenfell" initials="EG" userId="S::Erica.Grenfell@pmi.org::49d04adc-acc9-4bd5-8234-7ab3f98fdf81" providerId="AD"/>
  <p188:author id="{1978D2DF-40C8-7FF3-7EDF-77CAC6E05091}" name="Rachel Dennen" initials="RD" userId="S::Rachel.Dennen@pmi.org::0fe98daa-e197-49fa-b6d7-81ce191279c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A651A"/>
    <a:srgbClr val="5611AF"/>
    <a:srgbClr val="05BFE0"/>
    <a:srgbClr val="DB95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37" autoAdjust="0"/>
    <p:restoredTop sz="83846" autoAdjust="0"/>
  </p:normalViewPr>
  <p:slideViewPr>
    <p:cSldViewPr snapToGrid="0">
      <p:cViewPr>
        <p:scale>
          <a:sx n="57" d="100"/>
          <a:sy n="57" d="100"/>
        </p:scale>
        <p:origin x="852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microsoft.com/office/2018/10/relationships/authors" Target="author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e Santosusso" userId="38bab219-e446-4d5d-9f52-c50726e4a0d8" providerId="ADAL" clId="{00C808DE-D802-417E-8D5E-ABCE84EEF703}"/>
    <pc:docChg chg="modSld">
      <pc:chgData name="Nicole Santosusso" userId="38bab219-e446-4d5d-9f52-c50726e4a0d8" providerId="ADAL" clId="{00C808DE-D802-417E-8D5E-ABCE84EEF703}" dt="2023-07-24T05:11:24.818" v="20" actId="6549"/>
      <pc:docMkLst>
        <pc:docMk/>
      </pc:docMkLst>
      <pc:sldChg chg="modSp mod modNotesTx">
        <pc:chgData name="Nicole Santosusso" userId="38bab219-e446-4d5d-9f52-c50726e4a0d8" providerId="ADAL" clId="{00C808DE-D802-417E-8D5E-ABCE84EEF703}" dt="2023-07-24T05:11:24.818" v="20" actId="6549"/>
        <pc:sldMkLst>
          <pc:docMk/>
          <pc:sldMk cId="1496006393" sldId="593"/>
        </pc:sldMkLst>
        <pc:spChg chg="mod">
          <ac:chgData name="Nicole Santosusso" userId="38bab219-e446-4d5d-9f52-c50726e4a0d8" providerId="ADAL" clId="{00C808DE-D802-417E-8D5E-ABCE84EEF703}" dt="2023-07-24T05:11:01.670" v="19" actId="20577"/>
          <ac:spMkLst>
            <pc:docMk/>
            <pc:sldMk cId="1496006393" sldId="593"/>
            <ac:spMk id="4" creationId="{00000000-0000-0000-0000-000000000000}"/>
          </ac:spMkLst>
        </pc:spChg>
      </pc:sldChg>
    </pc:docChg>
  </pc:docChgLst>
</pc:chgInfo>
</file>

<file path=ppt/comments/modernComment_178_11775A0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75E0A04-ECDC-44D4-BB24-0F4690711C72}" authorId="{1978D2DF-40C8-7FF3-7EDF-77CAC6E05091}" created="2023-07-19T18:14:05.778">
    <pc:sldMkLst xmlns:pc="http://schemas.microsoft.com/office/powerpoint/2013/main/command">
      <pc:docMk/>
      <pc:sldMk cId="293034510" sldId="376"/>
    </pc:sldMkLst>
    <p188:txBody>
      <a:bodyPr/>
      <a:lstStyle/>
      <a:p>
        <a:r>
          <a:rPr lang="en-US"/>
          <a:t>Spin to how the CAPM can help you</a:t>
        </a:r>
      </a:p>
    </p188:txBody>
  </p188:cm>
</p188:cmLst>
</file>

<file path=ppt/comments/modernComment_7FFE5C1F_968EA3B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B83A740-E57F-40DD-A65B-6EBD791B6050}" authorId="{953AEFBB-3950-0792-5086-402BB1E5F9A1}" status="resolved" created="2022-11-16T20:10:56.267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525930429" sldId="2147376159"/>
      <ac:spMk id="20" creationId="{738F792C-8C54-495F-7424-DA121C3AB2C9}"/>
      <ac:txMk cp="0" len="110">
        <ac:context len="111" hash="2890772509"/>
      </ac:txMk>
    </ac:txMkLst>
    <p188:pos x="7152860" y="197680"/>
    <p188:txBody>
      <a:bodyPr/>
      <a:lstStyle/>
      <a:p>
        <a:r>
          <a:rPr lang="en-US"/>
          <a:t>basically duplicate information</a:t>
        </a:r>
      </a:p>
    </p188:txBody>
  </p188:cm>
</p188:cmLst>
</file>

<file path=ppt/comments/modernComment_7FFE5C49_F74BB52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3FCBEDA-EA34-4A0C-BA8D-875264B37259}" authorId="{1978D2DF-40C8-7FF3-7EDF-77CAC6E05091}" created="2023-07-19T18:11:39.724">
    <pc:sldMkLst xmlns:pc="http://schemas.microsoft.com/office/powerpoint/2013/main/command">
      <pc:docMk/>
      <pc:sldMk cId="4148933928" sldId="2147376201"/>
    </pc:sldMkLst>
    <p188:txBody>
      <a:bodyPr/>
      <a:lstStyle/>
      <a:p>
        <a:r>
          <a:rPr lang="en-US"/>
          <a:t>Update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2E9E55-D4B6-498A-AE18-DED2DECEAE10}" type="datetimeFigureOut">
              <a:rPr lang="en-GB" smtClean="0"/>
              <a:t>23/07/2023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3533A0-DB8C-4A67-A85B-54D16A2D63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833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3533A0-DB8C-4A67-A85B-54D16A2D630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922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US">
                <a:highlight>
                  <a:srgbClr val="F7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The pandemic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accelerated the pace and scale of digitalization exponentially, with a big impact on talent and the need to upskill and reskill.</a:t>
            </a:r>
            <a:endParaRPr lang="en-US">
              <a:highlight>
                <a:srgbClr val="F7F9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B737FC-9382-F947-AADD-FA4FB46597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8694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737FC-9382-F947-AADD-FA4FB465978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594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 first came across these findings because they identify project management as a key skill that will grow in demand…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invariably touch on critical thinking – this is still an essential example of what we call a “Power Skill” for managing technology and AI related projects.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="1" i="1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="1" i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i="1" dirty="0"/>
              <a:t>https://</a:t>
            </a:r>
            <a:r>
              <a:rPr lang="en-US" b="1" i="1" dirty="0" err="1"/>
              <a:t>www.mckinsey.com</a:t>
            </a:r>
            <a:r>
              <a:rPr lang="en-US" b="1" i="1" dirty="0"/>
              <a:t>/business-functions/organization/our-insights/beyond-hiring-how-companies-are-reskilling-to-address-talent-gaps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="1" i="1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="1" i="1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14C1DE-EE12-C341-85C2-F8BF4C6CAA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421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Agrandir Text" panose="00000506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tx1"/>
              </a:solidFill>
              <a:latin typeface="Agrandir Text" panose="00000506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tx1"/>
              </a:solidFill>
              <a:latin typeface="Agrandir Text" panose="00000506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9D50B-60BB-4EF7-9A48-27AA50EDBE6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437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3533A0-DB8C-4A67-A85B-54D16A2D6304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007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11" Type="http://schemas.openxmlformats.org/officeDocument/2006/relationships/image" Target="../media/image11.png"/><Relationship Id="rId5" Type="http://schemas.openxmlformats.org/officeDocument/2006/relationships/image" Target="../media/image5.emf"/><Relationship Id="rId10" Type="http://schemas.openxmlformats.org/officeDocument/2006/relationships/image" Target="../media/image10.emf"/><Relationship Id="rId4" Type="http://schemas.openxmlformats.org/officeDocument/2006/relationships/image" Target="../media/image4.emf"/><Relationship Id="rId9" Type="http://schemas.openxmlformats.org/officeDocument/2006/relationships/image" Target="../media/image9.emf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10" Type="http://schemas.openxmlformats.org/officeDocument/2006/relationships/image" Target="../media/image10.emf"/><Relationship Id="rId4" Type="http://schemas.openxmlformats.org/officeDocument/2006/relationships/image" Target="../media/image4.emf"/><Relationship Id="rId9" Type="http://schemas.openxmlformats.org/officeDocument/2006/relationships/image" Target="../media/image9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AD561-1DD8-24BB-4D5F-D9DC101CCC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823BF6-650A-DE29-CC09-FB3B0731DD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01449-E17B-356A-95CD-1DF6F5D2BA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D26674-BE9E-4F37-9DFC-623EBD2A8EB3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E6467-319C-EEC3-B19B-E938371D9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5234C0-77B7-62B8-65EE-4B9626FDC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E58059-3C5A-4AD3-BBE6-D6E29F037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302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433E5-D117-65C5-42C3-8E74F0A09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8E7053-1D53-87E3-5997-6FF30F647F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59E64A-5544-E473-DBE6-0B805D1736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990CE5-C775-54D2-77A4-2D774AB509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D26674-BE9E-4F37-9DFC-623EBD2A8EB3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48558F-7597-8971-938C-66D78636B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CAA043-6A42-E1FD-B7FD-13570887C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E58059-3C5A-4AD3-BBE6-D6E29F037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928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7D0E5-6D6B-6498-FE82-F897B7486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E1D3BE-5392-6A1E-1206-9FC56ADEC6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D2992-A824-C7D9-568F-5DE873F1B6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D26674-BE9E-4F37-9DFC-623EBD2A8EB3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5761F-156A-FADC-685C-9033A6553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BF055E-5028-9DA4-D4AA-596FC1BA2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E58059-3C5A-4AD3-BBE6-D6E29F037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733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779809-9EAF-6BFE-F036-05CFF27245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45404C-7841-B8D1-129D-E23C55B037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8D8217-FE9E-F2E4-3591-D252F2E2D4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D26674-BE9E-4F37-9DFC-623EBD2A8EB3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D23A59-D77B-59E0-82FC-CFE5019EE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07FC05-5D5A-85B4-492D-DE8474AD4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E58059-3C5A-4AD3-BBE6-D6E29F037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826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debar Content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E0F37E5-098D-4B4E-8F50-5BBDD09142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47150" y="0"/>
            <a:ext cx="3240088" cy="6858000"/>
          </a:xfrm>
          <a:solidFill>
            <a:schemeClr val="accent1"/>
          </a:solidFill>
        </p:spPr>
        <p:txBody>
          <a:bodyPr lIns="457200" tIns="1188720" rIns="274320"/>
          <a:lstStyle>
            <a:lvl1pPr>
              <a:spcAft>
                <a:spcPts val="600"/>
              </a:spcAft>
              <a:defRPr sz="6000" b="1">
                <a:solidFill>
                  <a:schemeClr val="bg1"/>
                </a:solidFill>
              </a:defRPr>
            </a:lvl1pPr>
            <a:lvl2pPr marL="0" indent="0">
              <a:buFontTx/>
              <a:buNone/>
              <a:tabLst/>
              <a:defRPr sz="1600">
                <a:solidFill>
                  <a:schemeClr val="bg1"/>
                </a:solidFill>
              </a:defRPr>
            </a:lvl2pPr>
            <a:lvl3pPr marL="228600" indent="-228600">
              <a:tabLst/>
              <a:defRPr sz="1600">
                <a:solidFill>
                  <a:schemeClr val="bg1"/>
                </a:solidFill>
              </a:defRPr>
            </a:lvl3pPr>
            <a:lvl4pPr marL="228600" indent="-228600">
              <a:tabLst/>
              <a:defRPr sz="1600">
                <a:solidFill>
                  <a:schemeClr val="bg1"/>
                </a:solidFill>
              </a:defRPr>
            </a:lvl4pPr>
            <a:lvl5pPr marL="0" indent="0">
              <a:buFontTx/>
              <a:buNone/>
              <a:tabLst/>
              <a:defRPr sz="12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00%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302839"/>
            <a:ext cx="7783513" cy="3781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2BEFA7-94B0-F14D-8D0E-FEFBB368FAB7}" type="datetime3">
              <a:rPr lang="en-US" smtClean="0"/>
              <a:t>23 July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973FCEF-5573-7E43-8272-70C9D66591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B35F889-CC52-F940-856C-51ED29C139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4325" y="1612900"/>
            <a:ext cx="7783513" cy="3449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CC566847-4092-F94E-B9BC-01D5BB6C0A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456" y="6245352"/>
            <a:ext cx="411480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6630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VIDER BLUE MULTI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FA4EF2AE-B99C-A040-A78B-F57F39D8501E}"/>
              </a:ext>
            </a:extLst>
          </p:cNvPr>
          <p:cNvSpPr/>
          <p:nvPr userDrawn="1"/>
        </p:nvSpPr>
        <p:spPr>
          <a:xfrm>
            <a:off x="-40943" y="-88710"/>
            <a:ext cx="12232943" cy="6960357"/>
          </a:xfrm>
          <a:prstGeom prst="rect">
            <a:avLst/>
          </a:prstGeom>
          <a:solidFill>
            <a:srgbClr val="05BF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9184" y="3236976"/>
            <a:ext cx="4842891" cy="961962"/>
          </a:xfrm>
        </p:spPr>
        <p:txBody>
          <a:bodyPr anchor="t" anchorCtr="0"/>
          <a:lstStyle>
            <a:lvl1pPr algn="l">
              <a:lnSpc>
                <a:spcPts val="5000"/>
              </a:lnSpc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A42439-A9CE-0B42-AF84-203A508965B7}"/>
              </a:ext>
            </a:extLst>
          </p:cNvPr>
          <p:cNvSpPr/>
          <p:nvPr userDrawn="1"/>
        </p:nvSpPr>
        <p:spPr>
          <a:xfrm>
            <a:off x="0" y="6080499"/>
            <a:ext cx="764088" cy="764088"/>
          </a:xfrm>
          <a:prstGeom prst="rect">
            <a:avLst/>
          </a:prstGeom>
          <a:solidFill>
            <a:srgbClr val="06BF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C7D827-D31E-AE44-AD3E-AE621346A3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589" y="6248181"/>
            <a:ext cx="411480" cy="4114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C32C4C2-5012-8A4E-9976-D06B71975E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6915" y="3253101"/>
            <a:ext cx="863600" cy="863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127EC68-2C75-BA45-9985-62B9AA96206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7250" y="2252663"/>
            <a:ext cx="864453" cy="86445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9537E7A-1C25-2C41-A190-05050CC53E0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6576" y="4198938"/>
            <a:ext cx="847725" cy="84772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6977E99-4A69-794B-BD3C-48DA4888475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0516" y="2252663"/>
            <a:ext cx="854075" cy="85407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CE4EE1B-2FEB-154C-8F29-E45EE5E328D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2526" y="4231936"/>
            <a:ext cx="849312" cy="84931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2EE7049-3688-B94D-848E-9AB6B82282D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2682" y="258988"/>
            <a:ext cx="869156" cy="86915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15D96E2-281C-3F46-8843-E17D1E113E7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2790" y="5195488"/>
            <a:ext cx="847725" cy="8477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7E8B41F-2066-2542-8B55-00B3A99114F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7165" y="3232152"/>
            <a:ext cx="849311" cy="84931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E85A7E4-2FFE-0946-A6A4-F5850AC16E7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0516" y="5175477"/>
            <a:ext cx="854075" cy="85407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A90BBA-61FE-FC47-9A99-54BEB00FC5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4325" y="5081588"/>
            <a:ext cx="4740275" cy="1012825"/>
          </a:xfrm>
        </p:spPr>
        <p:txBody>
          <a:bodyPr/>
          <a:lstStyle>
            <a:lvl1pPr>
              <a:spcBef>
                <a:spcPts val="0"/>
              </a:spcBef>
              <a:defRPr sz="1400" cap="all" baseline="0">
                <a:solidFill>
                  <a:schemeClr val="bg1"/>
                </a:solidFill>
              </a:defRPr>
            </a:lvl1pPr>
            <a:lvl2pPr marL="12700" indent="0">
              <a:buFontTx/>
              <a:buNone/>
              <a:tabLst/>
              <a:defRPr sz="1400">
                <a:solidFill>
                  <a:schemeClr val="bg1"/>
                </a:solidFill>
              </a:defRPr>
            </a:lvl2pPr>
            <a:lvl3pPr marL="12700" indent="0">
              <a:buFontTx/>
              <a:buNone/>
              <a:tabLst/>
              <a:defRPr sz="1400">
                <a:solidFill>
                  <a:schemeClr val="bg1"/>
                </a:solidFill>
              </a:defRPr>
            </a:lvl3pPr>
            <a:lvl4pPr marL="12700" indent="0">
              <a:buFontTx/>
              <a:buNone/>
              <a:tabLst/>
              <a:defRPr sz="1400">
                <a:solidFill>
                  <a:schemeClr val="bg1"/>
                </a:solidFill>
              </a:defRPr>
            </a:lvl4pPr>
            <a:lvl5pPr marL="12700" indent="0">
              <a:buFontTx/>
              <a:buNone/>
              <a:tabLst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CB35A23-B32E-6D4E-AA43-AB0BC06CBC3B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7160" y="-137160"/>
            <a:ext cx="3921125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227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BLUE MULTI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FA4EF2AE-B99C-A040-A78B-F57F39D8501E}"/>
              </a:ext>
            </a:extLst>
          </p:cNvPr>
          <p:cNvSpPr/>
          <p:nvPr userDrawn="1"/>
        </p:nvSpPr>
        <p:spPr>
          <a:xfrm>
            <a:off x="-40943" y="-88710"/>
            <a:ext cx="12232943" cy="6960357"/>
          </a:xfrm>
          <a:prstGeom prst="rect">
            <a:avLst/>
          </a:prstGeom>
          <a:solidFill>
            <a:srgbClr val="FA65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9184" y="3236976"/>
            <a:ext cx="4842891" cy="961962"/>
          </a:xfrm>
        </p:spPr>
        <p:txBody>
          <a:bodyPr anchor="t" anchorCtr="0"/>
          <a:lstStyle>
            <a:lvl1pPr algn="l">
              <a:lnSpc>
                <a:spcPts val="5000"/>
              </a:lnSpc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C7D827-D31E-AE44-AD3E-AE621346A3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589" y="6248181"/>
            <a:ext cx="411480" cy="4114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C32C4C2-5012-8A4E-9976-D06B71975E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6915" y="3253101"/>
            <a:ext cx="863600" cy="863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127EC68-2C75-BA45-9985-62B9AA96206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7250" y="2252663"/>
            <a:ext cx="864453" cy="86445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9537E7A-1C25-2C41-A190-05050CC53E0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6576" y="4198938"/>
            <a:ext cx="847725" cy="84772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6977E99-4A69-794B-BD3C-48DA4888475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0516" y="2252663"/>
            <a:ext cx="854075" cy="85407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CE4EE1B-2FEB-154C-8F29-E45EE5E328D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2526" y="4231936"/>
            <a:ext cx="849312" cy="84931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2EE7049-3688-B94D-848E-9AB6B82282D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2682" y="258988"/>
            <a:ext cx="869156" cy="86915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15D96E2-281C-3F46-8843-E17D1E113E7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2790" y="5195488"/>
            <a:ext cx="847725" cy="8477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7E8B41F-2066-2542-8B55-00B3A99114F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7165" y="3232152"/>
            <a:ext cx="849311" cy="84931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E85A7E4-2FFE-0946-A6A4-F5850AC16E7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0516" y="5175477"/>
            <a:ext cx="854075" cy="85407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A90BBA-61FE-FC47-9A99-54BEB00FC5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4325" y="5081588"/>
            <a:ext cx="4740275" cy="1012825"/>
          </a:xfrm>
        </p:spPr>
        <p:txBody>
          <a:bodyPr/>
          <a:lstStyle>
            <a:lvl1pPr>
              <a:spcBef>
                <a:spcPts val="0"/>
              </a:spcBef>
              <a:defRPr sz="1400" cap="all" baseline="0">
                <a:solidFill>
                  <a:schemeClr val="bg1"/>
                </a:solidFill>
              </a:defRPr>
            </a:lvl1pPr>
            <a:lvl2pPr marL="12700" indent="0">
              <a:buFontTx/>
              <a:buNone/>
              <a:tabLst/>
              <a:defRPr sz="1400">
                <a:solidFill>
                  <a:schemeClr val="bg1"/>
                </a:solidFill>
              </a:defRPr>
            </a:lvl2pPr>
            <a:lvl3pPr marL="12700" indent="0">
              <a:buFontTx/>
              <a:buNone/>
              <a:tabLst/>
              <a:defRPr sz="1400">
                <a:solidFill>
                  <a:schemeClr val="bg1"/>
                </a:solidFill>
              </a:defRPr>
            </a:lvl3pPr>
            <a:lvl4pPr marL="12700" indent="0">
              <a:buFontTx/>
              <a:buNone/>
              <a:tabLst/>
              <a:defRPr sz="1400">
                <a:solidFill>
                  <a:schemeClr val="bg1"/>
                </a:solidFill>
              </a:defRPr>
            </a:lvl4pPr>
            <a:lvl5pPr marL="12700" indent="0">
              <a:buFontTx/>
              <a:buNone/>
              <a:tabLst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7632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AD561-1DD8-24BB-4D5F-D9DC101CCC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823BF6-650A-DE29-CC09-FB3B0731DD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01449-E17B-356A-95CD-1DF6F5D2BA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D26674-BE9E-4F37-9DFC-623EBD2A8EB3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E6467-319C-EEC3-B19B-E938371D9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5234C0-77B7-62B8-65EE-4B9626FDC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E58059-3C5A-4AD3-BBE6-D6E29F037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6256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0609A-14F0-164C-A4DD-2ACBED710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965EA-16FC-6AC2-A2FF-B25812B83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40F1D1-0836-57ED-4000-EA37062604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D26674-BE9E-4F37-9DFC-623EBD2A8EB3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7462B2-488D-7448-DC55-06D4919DD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C0CA2D-3D8D-BC6E-3B0E-44D1ABBFD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E58059-3C5A-4AD3-BBE6-D6E29F037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156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91632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67964-F907-5EC5-FE87-90F16574C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2420F4-4D79-7267-8A3B-997EDB4DAB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49886B-8A74-51FD-E5E6-DFA8BF805F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D26674-BE9E-4F37-9DFC-623EBD2A8EB3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1D1D57-E7FB-46E0-925E-76B0CE4A6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6B2D0-9D27-B40B-C875-144663668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E58059-3C5A-4AD3-BBE6-D6E29F037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931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0609A-14F0-164C-A4DD-2ACBED710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965EA-16FC-6AC2-A2FF-B25812B83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40F1D1-0836-57ED-4000-EA3706260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26674-BE9E-4F37-9DFC-623EBD2A8EB3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7462B2-488D-7448-DC55-06D4919DD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C0CA2D-3D8D-BC6E-3B0E-44D1ABBFD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58059-3C5A-4AD3-BBE6-D6E29F037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833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1A1D3-078E-DFA3-6126-4B7D03484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A6DDC-12B4-35C6-6204-9B481E9D38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5402C8-384C-5DFB-DA9D-8063A42C21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D2CEE3-B761-D38C-830C-81C7589F21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D26674-BE9E-4F37-9DFC-623EBD2A8EB3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D277F9-0BC5-FE90-5B51-E1BFE06AC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A3DF6F-1262-4E7C-7434-03ECE5DE3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E58059-3C5A-4AD3-BBE6-D6E29F037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4440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188D3-D976-A0AE-AE14-1AF1DE1F7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701F53-A924-6616-3AAC-C1B878D9F5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A728A9-022E-7406-0D98-87939C3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AE0C66-3A40-5283-5338-9BA49B4851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E0A6B8-2EBB-7168-E58A-6D8749F711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B7C6F-D612-3B88-1C52-6540DDEA43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D26674-BE9E-4F37-9DFC-623EBD2A8EB3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CFB143-D181-82C8-667C-F7CD93D4E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AB448E-D275-F360-13D1-73419B50F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E58059-3C5A-4AD3-BBE6-D6E29F037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8509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E227D-1342-406F-5343-83BB9E4F4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7FB965-3D04-2A09-FAEB-25EFE5F2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D26674-BE9E-4F37-9DFC-623EBD2A8EB3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9BFF23-527D-1EA4-86C5-53C0AD393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498352-60E5-F55C-AA6A-DECFDB89B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E58059-3C5A-4AD3-BBE6-D6E29F037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2696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ACD0C2-59F6-3DFD-088C-71AD65BF2F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D26674-BE9E-4F37-9DFC-623EBD2A8EB3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B0232A-B175-DD26-4735-C7FA61C6E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814522-2C54-4647-C1E1-A4F212BEF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E58059-3C5A-4AD3-BBE6-D6E29F037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8253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65814-8F00-59E1-BA3D-D03704786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5988D-1455-1D04-A0D6-E13009E5C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08E159-B1F9-D0DB-7E6E-6AD8FE7A21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5C9511-1A06-2BA8-9766-4C25F977E2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D26674-BE9E-4F37-9DFC-623EBD2A8EB3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D28DD8-46C2-B9CC-7DCA-3850AAAB8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34410E-7BFF-D960-36FF-D6DCEC4BF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E58059-3C5A-4AD3-BBE6-D6E29F037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3528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433E5-D117-65C5-42C3-8E74F0A09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8E7053-1D53-87E3-5997-6FF30F647F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59E64A-5544-E473-DBE6-0B805D1736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990CE5-C775-54D2-77A4-2D774AB509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D26674-BE9E-4F37-9DFC-623EBD2A8EB3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48558F-7597-8971-938C-66D78636B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CAA043-6A42-E1FD-B7FD-13570887C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E58059-3C5A-4AD3-BBE6-D6E29F037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5695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7D0E5-6D6B-6498-FE82-F897B7486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E1D3BE-5392-6A1E-1206-9FC56ADEC6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D2992-A824-C7D9-568F-5DE873F1B6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D26674-BE9E-4F37-9DFC-623EBD2A8EB3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5761F-156A-FADC-685C-9033A6553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BF055E-5028-9DA4-D4AA-596FC1BA2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E58059-3C5A-4AD3-BBE6-D6E29F037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9135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779809-9EAF-6BFE-F036-05CFF27245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45404C-7841-B8D1-129D-E23C55B037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8D8217-FE9E-F2E4-3591-D252F2E2D4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D26674-BE9E-4F37-9DFC-623EBD2A8EB3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D23A59-D77B-59E0-82FC-CFE5019EE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07FC05-5D5A-85B4-492D-DE8474AD4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E58059-3C5A-4AD3-BBE6-D6E29F037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6971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AD561-1DD8-24BB-4D5F-D9DC101CCC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823BF6-650A-DE29-CC09-FB3B0731DD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01449-E17B-356A-95CD-1DF6F5D2BA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D26674-BE9E-4F37-9DFC-623EBD2A8EB3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E6467-319C-EEC3-B19B-E938371D9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5234C0-77B7-62B8-65EE-4B9626FDC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E58059-3C5A-4AD3-BBE6-D6E29F037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2847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0609A-14F0-164C-A4DD-2ACBED710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965EA-16FC-6AC2-A2FF-B25812B83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40F1D1-0836-57ED-4000-EA37062604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D26674-BE9E-4F37-9DFC-623EBD2A8EB3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7462B2-488D-7448-DC55-06D4919DD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C0CA2D-3D8D-BC6E-3B0E-44D1ABBFD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E58059-3C5A-4AD3-BBE6-D6E29F037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822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91219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4601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67964-F907-5EC5-FE87-90F16574C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2420F4-4D79-7267-8A3B-997EDB4DAB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49886B-8A74-51FD-E5E6-DFA8BF805F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D26674-BE9E-4F37-9DFC-623EBD2A8EB3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1D1D57-E7FB-46E0-925E-76B0CE4A6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6B2D0-9D27-B40B-C875-144663668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E58059-3C5A-4AD3-BBE6-D6E29F037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1974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1A1D3-078E-DFA3-6126-4B7D03484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A6DDC-12B4-35C6-6204-9B481E9D38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5402C8-384C-5DFB-DA9D-8063A42C21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D2CEE3-B761-D38C-830C-81C7589F21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D26674-BE9E-4F37-9DFC-623EBD2A8EB3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D277F9-0BC5-FE90-5B51-E1BFE06AC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A3DF6F-1262-4E7C-7434-03ECE5DE3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E58059-3C5A-4AD3-BBE6-D6E29F037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5272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188D3-D976-A0AE-AE14-1AF1DE1F7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701F53-A924-6616-3AAC-C1B878D9F5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A728A9-022E-7406-0D98-87939C3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AE0C66-3A40-5283-5338-9BA49B4851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E0A6B8-2EBB-7168-E58A-6D8749F711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B7C6F-D612-3B88-1C52-6540DDEA43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D26674-BE9E-4F37-9DFC-623EBD2A8EB3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CFB143-D181-82C8-667C-F7CD93D4E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AB448E-D275-F360-13D1-73419B50F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E58059-3C5A-4AD3-BBE6-D6E29F037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8637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E227D-1342-406F-5343-83BB9E4F4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7FB965-3D04-2A09-FAEB-25EFE5F2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D26674-BE9E-4F37-9DFC-623EBD2A8EB3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9BFF23-527D-1EA4-86C5-53C0AD393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498352-60E5-F55C-AA6A-DECFDB89B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E58059-3C5A-4AD3-BBE6-D6E29F037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4705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ACD0C2-59F6-3DFD-088C-71AD65BF2F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D26674-BE9E-4F37-9DFC-623EBD2A8EB3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B0232A-B175-DD26-4735-C7FA61C6E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814522-2C54-4647-C1E1-A4F212BEF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E58059-3C5A-4AD3-BBE6-D6E29F037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4804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65814-8F00-59E1-BA3D-D03704786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5988D-1455-1D04-A0D6-E13009E5C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08E159-B1F9-D0DB-7E6E-6AD8FE7A21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5C9511-1A06-2BA8-9766-4C25F977E2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D26674-BE9E-4F37-9DFC-623EBD2A8EB3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D28DD8-46C2-B9CC-7DCA-3850AAAB8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34410E-7BFF-D960-36FF-D6DCEC4BF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E58059-3C5A-4AD3-BBE6-D6E29F037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387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433E5-D117-65C5-42C3-8E74F0A09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8E7053-1D53-87E3-5997-6FF30F647F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59E64A-5544-E473-DBE6-0B805D1736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990CE5-C775-54D2-77A4-2D774AB509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D26674-BE9E-4F37-9DFC-623EBD2A8EB3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48558F-7597-8971-938C-66D78636B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CAA043-6A42-E1FD-B7FD-13570887C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E58059-3C5A-4AD3-BBE6-D6E29F037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7158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7D0E5-6D6B-6498-FE82-F897B7486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E1D3BE-5392-6A1E-1206-9FC56ADEC6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D2992-A824-C7D9-568F-5DE873F1B6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D26674-BE9E-4F37-9DFC-623EBD2A8EB3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5761F-156A-FADC-685C-9033A6553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BF055E-5028-9DA4-D4AA-596FC1BA2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E58059-3C5A-4AD3-BBE6-D6E29F037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6441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779809-9EAF-6BFE-F036-05CFF27245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45404C-7841-B8D1-129D-E23C55B037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8D8217-FE9E-F2E4-3591-D252F2E2D4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D26674-BE9E-4F37-9DFC-623EBD2A8EB3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D23A59-D77B-59E0-82FC-CFE5019EE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07FC05-5D5A-85B4-492D-DE8474AD4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E58059-3C5A-4AD3-BBE6-D6E29F037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374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67964-F907-5EC5-FE87-90F16574C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2420F4-4D79-7267-8A3B-997EDB4DAB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49886B-8A74-51FD-E5E6-DFA8BF805F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D26674-BE9E-4F37-9DFC-623EBD2A8EB3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1D1D57-E7FB-46E0-925E-76B0CE4A6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6B2D0-9D27-B40B-C875-144663668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E58059-3C5A-4AD3-BBE6-D6E29F037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6237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96649-7410-136C-2DC8-03E4891A46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F5FB6E-2334-8D73-59EE-430AEB0229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23CDE0-EEBC-B7DE-6AE3-0378E7044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B05C2-E24C-894D-81B6-1FCBD3C3BFA3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CD142C-02AB-F876-FA72-28A335327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057BD-705E-611D-C805-BCB5653A2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27CAA-781F-5849-942A-A19F95016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3801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A5E4B-E4FA-4532-2786-820761871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B7593-9FE0-34FB-A7D9-13B05635FC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94E04E-97AA-DCC1-68A7-D6330DF67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B05C2-E24C-894D-81B6-1FCBD3C3BFA3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765F24-F292-C0CA-6F63-F41A7646D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705781-5DC9-48BA-252B-CE615993F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27CAA-781F-5849-942A-A19F95016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0579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4BB0D-2C2F-8300-771A-0867C15DF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302EBB-22C3-72D0-E6BB-9089DDF576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48E13-925C-88E6-44C0-49EBE88F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B05C2-E24C-894D-81B6-1FCBD3C3BFA3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4F3DF-77B1-1E94-B761-E3D97B231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EA12FF-1052-EB2D-5DD5-5BA4615B9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27CAA-781F-5849-942A-A19F95016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8845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F1214-A813-1FED-A9ED-E06EAEC4A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66848-0761-1F0C-45C1-E1BF7EE1D0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A53FE0-63A0-CD3E-1624-08D9E044D7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C0F859-2577-4D3D-F873-FCED1D70B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B05C2-E24C-894D-81B6-1FCBD3C3BFA3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26F356-6FC6-EAF4-2DD4-C185C4DB9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D81181-8D94-B8E0-412D-FA77AC021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27CAA-781F-5849-942A-A19F95016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0600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F3CDD-BC8A-B199-ACD1-D7FEB029D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D08AF1-3FE6-83F6-20A5-5149FE61E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A898E2-9C92-D3D8-63F5-B435733262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EDD96A-BCCA-0D96-0F1F-60D88803A2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F84E33-1D3C-9659-B768-5CE15C9F6B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BE35F1-430B-A23B-CF2A-15EB7242D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B05C2-E24C-894D-81B6-1FCBD3C3BFA3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44CA98-E28D-ADC9-3FB3-E8C037227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4AD2D0-19C2-D4E1-05F8-5074D739D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27CAA-781F-5849-942A-A19F95016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7584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2D841-0A2A-8E6C-F601-0FB380A97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5CCDEF-7AF2-80DB-E886-8EEB8A741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B05C2-E24C-894D-81B6-1FCBD3C3BFA3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FDB2A1-94D3-D546-5146-80FE9E9D7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1ACEE1-C61B-2E5B-ED15-5C47FDF2C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27CAA-781F-5849-942A-A19F95016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587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E8F2AC-F609-5F97-7608-C14B15062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B05C2-E24C-894D-81B6-1FCBD3C3BFA3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E59BD0-1C55-A60B-8A48-CB75F947D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C4C39A-5CBD-BCE6-5B9E-C6DBFE836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27CAA-781F-5849-942A-A19F95016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940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88B60-C0D8-C5A1-82B2-8BD8C45C3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EB3953-114E-BBA7-8D1A-1AAFEB5B3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F8F4AB-FD5A-F76D-7C56-87A3F903DE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8E1407-1236-260C-7760-E9772A358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B05C2-E24C-894D-81B6-1FCBD3C3BFA3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F4F7E6-3E71-B02D-BCBA-61AF6D377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E6C5CA-B9F0-9946-3162-BBDE8597C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27CAA-781F-5849-942A-A19F95016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7312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320CF-2BD5-369A-63AC-6CD4070A5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4A958E-E87C-163C-7C2E-55DAC0A36D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54C86F-D586-5EFB-90A0-5765CC933B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05D96A-882B-9228-EF02-F66282716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B05C2-E24C-894D-81B6-1FCBD3C3BFA3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5AA59F-9019-0B2A-210E-2DC5FE1DB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C1A875-7AE9-FF0A-31F2-43AB20468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27CAA-781F-5849-942A-A19F95016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7868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4B09F-095E-CDA8-41A9-008B21A5B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67411E-F07D-6F06-0BC1-A44C412A0D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822879-5725-04C0-8A75-0774E99AD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B05C2-E24C-894D-81B6-1FCBD3C3BFA3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2642A6-6C68-47F2-8FF9-2B6E06836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FB6B83-700F-029F-53C2-9453D4F93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27CAA-781F-5849-942A-A19F95016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746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1A1D3-078E-DFA3-6126-4B7D03484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A6DDC-12B4-35C6-6204-9B481E9D38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5402C8-384C-5DFB-DA9D-8063A42C21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D2CEE3-B761-D38C-830C-81C7589F21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D26674-BE9E-4F37-9DFC-623EBD2A8EB3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D277F9-0BC5-FE90-5B51-E1BFE06AC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A3DF6F-1262-4E7C-7434-03ECE5DE3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E58059-3C5A-4AD3-BBE6-D6E29F037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9505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E1E1C6-6D04-9F84-BC53-892FA174CA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6378BF-B03F-A989-C567-5FE1D6D4A8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2CCF20-80F9-75E1-7468-C0536A156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B05C2-E24C-894D-81B6-1FCBD3C3BFA3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2A9CC3-AFB8-5564-C975-68147D537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954E6-16E3-FE1E-F2BC-CB5DFADEC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27CAA-781F-5849-942A-A19F95016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980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188D3-D976-A0AE-AE14-1AF1DE1F7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701F53-A924-6616-3AAC-C1B878D9F5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A728A9-022E-7406-0D98-87939C3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AE0C66-3A40-5283-5338-9BA49B4851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E0A6B8-2EBB-7168-E58A-6D8749F711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B7C6F-D612-3B88-1C52-6540DDEA43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D26674-BE9E-4F37-9DFC-623EBD2A8EB3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CFB143-D181-82C8-667C-F7CD93D4E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AB448E-D275-F360-13D1-73419B50F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E58059-3C5A-4AD3-BBE6-D6E29F037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103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E227D-1342-406F-5343-83BB9E4F4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7FB965-3D04-2A09-FAEB-25EFE5F2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D26674-BE9E-4F37-9DFC-623EBD2A8EB3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9BFF23-527D-1EA4-86C5-53C0AD393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498352-60E5-F55C-AA6A-DECFDB89B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E58059-3C5A-4AD3-BBE6-D6E29F037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797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ACD0C2-59F6-3DFD-088C-71AD65BF2F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D26674-BE9E-4F37-9DFC-623EBD2A8EB3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B0232A-B175-DD26-4735-C7FA61C6E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814522-2C54-4647-C1E1-A4F212BEF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E58059-3C5A-4AD3-BBE6-D6E29F037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230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65814-8F00-59E1-BA3D-D03704786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5988D-1455-1D04-A0D6-E13009E5C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08E159-B1F9-D0DB-7E6E-6AD8FE7A21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5C9511-1A06-2BA8-9766-4C25F977E2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D26674-BE9E-4F37-9DFC-623EBD2A8EB3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D28DD8-46C2-B9CC-7DCA-3850AAAB8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34410E-7BFF-D960-36FF-D6DCEC4BF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E58059-3C5A-4AD3-BBE6-D6E29F037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637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1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29BBB2-9DDA-D2F0-173F-AB3FA3E72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92DBC2-659E-6412-4F1C-AE6AE86E49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867474-D757-0E8A-E791-3E28309A2D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26674-BE9E-4F37-9DFC-623EBD2A8EB3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9527BF-034C-4069-60E1-F259C4691F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F2F5AA-BD2B-DCBD-38FC-64318E58D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58059-3C5A-4AD3-BBE6-D6E29F037AD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E124407-B249-71B2-C7E5-2E0B979D7D38}"/>
              </a:ext>
            </a:extLst>
          </p:cNvPr>
          <p:cNvSpPr txBox="1">
            <a:spLocks/>
          </p:cNvSpPr>
          <p:nvPr userDrawn="1"/>
        </p:nvSpPr>
        <p:spPr>
          <a:xfrm>
            <a:off x="11551443" y="6356350"/>
            <a:ext cx="519113" cy="30048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973FCEF-5573-7E43-8272-70C9D66591DA}" type="slidenum">
              <a:rPr lang="en-US" sz="1400" baseline="0" smtClean="0"/>
              <a:pPr algn="ctr"/>
              <a:t>‹#›</a:t>
            </a:fld>
            <a:endParaRPr lang="en-US" sz="1400" baseline="0" dirty="0"/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CEDDBC15-ECCA-D80D-D407-A31472A06648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60" y="6300851"/>
            <a:ext cx="411480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410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2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99" r:id="rId13"/>
    <p:sldLayoutId id="2147483700" r:id="rId14"/>
    <p:sldLayoutId id="214748370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5611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E124407-B249-71B2-C7E5-2E0B979D7D38}"/>
              </a:ext>
            </a:extLst>
          </p:cNvPr>
          <p:cNvSpPr txBox="1">
            <a:spLocks/>
          </p:cNvSpPr>
          <p:nvPr userDrawn="1"/>
        </p:nvSpPr>
        <p:spPr>
          <a:xfrm>
            <a:off x="11586927" y="6356350"/>
            <a:ext cx="519113" cy="30048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973FCEF-5573-7E43-8272-70C9D66591DA}" type="slidenum">
              <a:rPr lang="en-US" sz="1400" baseline="0" smtClean="0">
                <a:solidFill>
                  <a:schemeClr val="bg1"/>
                </a:solidFill>
              </a:rPr>
              <a:pPr/>
              <a:t>‹#›</a:t>
            </a:fld>
            <a:endParaRPr lang="en-US" sz="1400" baseline="0" dirty="0">
              <a:solidFill>
                <a:schemeClr val="bg1"/>
              </a:solidFill>
            </a:endParaRP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973C29C2-1AF1-02DE-7571-E48C838346F1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19456" y="6245352"/>
            <a:ext cx="411480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04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5611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E124407-B249-71B2-C7E5-2E0B979D7D38}"/>
              </a:ext>
            </a:extLst>
          </p:cNvPr>
          <p:cNvSpPr txBox="1">
            <a:spLocks/>
          </p:cNvSpPr>
          <p:nvPr userDrawn="1"/>
        </p:nvSpPr>
        <p:spPr>
          <a:xfrm>
            <a:off x="11607024" y="6356350"/>
            <a:ext cx="519113" cy="300482"/>
          </a:xfrm>
          <a:prstGeom prst="rect">
            <a:avLst/>
          </a:prstGeom>
          <a:effectLst>
            <a:outerShdw blurRad="50800" dist="50800" dir="5400000" sx="98000" sy="98000" algn="ctr" rotWithShape="0">
              <a:schemeClr val="bg1"/>
            </a:outerShdw>
          </a:effectLst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973FCEF-5573-7E43-8272-70C9D66591DA}" type="slidenum">
              <a:rPr lang="en-US" sz="1400" baseline="0" smtClean="0">
                <a:solidFill>
                  <a:schemeClr val="bg1"/>
                </a:solidFill>
              </a:rPr>
              <a:pPr/>
              <a:t>‹#›</a:t>
            </a:fld>
            <a:endParaRPr lang="en-US" sz="140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899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14FBFF-DE92-FCEE-593E-77F05E501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73AA16-C74A-65D8-8F32-2074D90A64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E63103-591D-257B-C395-7E5F11BFA8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B05C2-E24C-894D-81B6-1FCBD3C3BFA3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949A6-C7D7-C787-9E13-52E1A132D5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3DB2DB-8F50-8168-5E54-96B410D372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27CAA-781F-5849-942A-A19F95016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309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hyperlink" Target="https://www.mckinsey.com/business-functions/organization/our-insights/beyond-hiring-how-companies-are-reskilling-to-address-talent-gaps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microsoft.com/office/2018/10/relationships/comments" Target="../comments/modernComment_7FFE5C49_F74BB52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microsoft.com/office/2018/10/relationships/comments" Target="../comments/modernComment_178_11775A0E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microsoft.com/office/2018/10/relationships/comments" Target="../comments/modernComment_7FFE5C1F_968EA3BD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8A7170B8-551D-9061-BE54-6F1033314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846" y="8708"/>
            <a:ext cx="7772400" cy="6858000"/>
          </a:xfrm>
          <a:prstGeom prst="rect">
            <a:avLst/>
          </a:prstGeom>
        </p:spPr>
      </p:pic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BDE45849-4E73-97DB-6F22-EE9ED7F7B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126" y="496040"/>
            <a:ext cx="2387600" cy="711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728784B-6B0F-EAAE-6BFA-E22328F763E1}"/>
              </a:ext>
            </a:extLst>
          </p:cNvPr>
          <p:cNvSpPr txBox="1"/>
          <p:nvPr/>
        </p:nvSpPr>
        <p:spPr>
          <a:xfrm>
            <a:off x="519126" y="3344592"/>
            <a:ext cx="6517778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 dirty="0">
                <a:solidFill>
                  <a:srgbClr val="FA651A"/>
                </a:solidFill>
                <a:latin typeface="Agrandir"/>
              </a:rPr>
              <a:t>Meet the Growing Need for Project Managers in the Global Economy </a:t>
            </a:r>
            <a:endParaRPr lang="en-US" sz="3600" b="1">
              <a:solidFill>
                <a:srgbClr val="FA651A"/>
              </a:solidFill>
              <a:latin typeface="Agrandir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9C1B2E-662B-EFD3-6F25-3D8FAF9D9D74}"/>
              </a:ext>
            </a:extLst>
          </p:cNvPr>
          <p:cNvSpPr txBox="1"/>
          <p:nvPr/>
        </p:nvSpPr>
        <p:spPr>
          <a:xfrm>
            <a:off x="519126" y="5185639"/>
            <a:ext cx="8015274" cy="11079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200" dirty="0">
                <a:latin typeface="Agrandir"/>
              </a:rPr>
              <a:t>How Certified Associate In Project Management (CAPM®) Certification Can Help You?</a:t>
            </a:r>
            <a:endParaRPr lang="en-US" dirty="0"/>
          </a:p>
          <a:p>
            <a:endParaRPr lang="en-US" sz="2200" dirty="0">
              <a:latin typeface="Agrandir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12CD4A-828A-261B-BE32-FEAEF55ED478}"/>
              </a:ext>
            </a:extLst>
          </p:cNvPr>
          <p:cNvSpPr txBox="1"/>
          <p:nvPr/>
        </p:nvSpPr>
        <p:spPr>
          <a:xfrm>
            <a:off x="4724400" y="3200400"/>
            <a:ext cx="2743199" cy="4571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1A06F6-DC8F-838F-DDBF-9CE12DDE54BF}"/>
              </a:ext>
            </a:extLst>
          </p:cNvPr>
          <p:cNvSpPr txBox="1"/>
          <p:nvPr/>
        </p:nvSpPr>
        <p:spPr>
          <a:xfrm>
            <a:off x="4867275" y="3343275"/>
            <a:ext cx="2743199" cy="4571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32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5A733-3A05-4476-ACFC-71A34C13E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210" y="449416"/>
            <a:ext cx="12077030" cy="449883"/>
          </a:xfrm>
        </p:spPr>
        <p:txBody>
          <a:bodyPr>
            <a:noAutofit/>
          </a:bodyPr>
          <a:lstStyle/>
          <a:p>
            <a:r>
              <a:rPr lang="en-GB" sz="3600" b="1" dirty="0"/>
              <a:t>Most important factor responsible for failure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402002-9E89-4E6F-8115-F08CF018D0A2}"/>
              </a:ext>
            </a:extLst>
          </p:cNvPr>
          <p:cNvSpPr txBox="1"/>
          <p:nvPr/>
        </p:nvSpPr>
        <p:spPr>
          <a:xfrm>
            <a:off x="269631" y="1790770"/>
            <a:ext cx="380774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300" dirty="0">
                <a:latin typeface="Agrandir" panose="00000500000000000000" pitchFamily="2" charset="0"/>
              </a:rPr>
              <a:t>Lack of clearly defined and/or achievable milestones and objectives to measure progress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7A14E5-362D-4751-97C8-1F36926AE77C}"/>
              </a:ext>
            </a:extLst>
          </p:cNvPr>
          <p:cNvSpPr txBox="1"/>
          <p:nvPr/>
        </p:nvSpPr>
        <p:spPr>
          <a:xfrm>
            <a:off x="419778" y="2485142"/>
            <a:ext cx="36576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300" dirty="0">
                <a:latin typeface="Agrandir" panose="00000500000000000000" pitchFamily="2" charset="0"/>
              </a:rPr>
              <a:t>Poor communication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8F3533-D47B-48C9-9B58-51174191E205}"/>
              </a:ext>
            </a:extLst>
          </p:cNvPr>
          <p:cNvSpPr txBox="1"/>
          <p:nvPr/>
        </p:nvSpPr>
        <p:spPr>
          <a:xfrm>
            <a:off x="419777" y="2967299"/>
            <a:ext cx="36575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300" dirty="0">
                <a:latin typeface="Agrandir" panose="00000500000000000000" pitchFamily="2" charset="0"/>
              </a:rPr>
              <a:t>Lack of communication by senior management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713B215-F156-48BB-9D15-2FB9BAB09F25}"/>
              </a:ext>
            </a:extLst>
          </p:cNvPr>
          <p:cNvSpPr txBox="1"/>
          <p:nvPr/>
        </p:nvSpPr>
        <p:spPr>
          <a:xfrm>
            <a:off x="446210" y="3722342"/>
            <a:ext cx="363116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300" dirty="0">
                <a:latin typeface="Agrandir" panose="00000500000000000000" pitchFamily="2" charset="0"/>
              </a:rPr>
              <a:t>Employee resistance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CBAB7C3-5A0C-40A8-9E91-E12C9B89F6FC}"/>
              </a:ext>
            </a:extLst>
          </p:cNvPr>
          <p:cNvSpPr txBox="1"/>
          <p:nvPr/>
        </p:nvSpPr>
        <p:spPr>
          <a:xfrm>
            <a:off x="446211" y="4316919"/>
            <a:ext cx="36311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300">
                <a:latin typeface="Agrandir" panose="00000500000000000000" pitchFamily="2" charset="0"/>
              </a:rPr>
              <a:t>Insufficient funding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5BE1CC7-99E3-40BC-8FF0-321DC7BF4F6A}"/>
              </a:ext>
            </a:extLst>
          </p:cNvPr>
          <p:cNvSpPr txBox="1"/>
          <p:nvPr/>
        </p:nvSpPr>
        <p:spPr>
          <a:xfrm>
            <a:off x="446211" y="4905349"/>
            <a:ext cx="36311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300">
                <a:latin typeface="Agrandir" panose="00000500000000000000" pitchFamily="2" charset="0"/>
              </a:rPr>
              <a:t>Other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6FF5D832-90D0-4105-BEC2-70D37634FC6F}"/>
              </a:ext>
            </a:extLst>
          </p:cNvPr>
          <p:cNvSpPr/>
          <p:nvPr/>
        </p:nvSpPr>
        <p:spPr>
          <a:xfrm>
            <a:off x="4202939" y="1835606"/>
            <a:ext cx="4198475" cy="378198"/>
          </a:xfrm>
          <a:prstGeom prst="roundRect">
            <a:avLst>
              <a:gd name="adj" fmla="val 50000"/>
            </a:avLst>
          </a:prstGeom>
          <a:solidFill>
            <a:srgbClr val="FA65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grandir" panose="00000500000000000000" pitchFamily="2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E11EBC8-0339-4497-B16B-C79BFBD12E55}"/>
              </a:ext>
            </a:extLst>
          </p:cNvPr>
          <p:cNvSpPr/>
          <p:nvPr/>
        </p:nvSpPr>
        <p:spPr>
          <a:xfrm>
            <a:off x="8061943" y="1866590"/>
            <a:ext cx="316230" cy="31623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36000">
                <a:schemeClr val="accent2">
                  <a:lumMod val="40000"/>
                  <a:lumOff val="60000"/>
                </a:schemeClr>
              </a:gs>
              <a:gs pos="69000">
                <a:srgbClr val="FF610F"/>
              </a:gs>
              <a:gs pos="100000">
                <a:srgbClr val="FF610F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61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grandir" panose="00000500000000000000" pitchFamily="2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338D68F-5ECC-4D2A-AC4C-1E872D371ACB}"/>
              </a:ext>
            </a:extLst>
          </p:cNvPr>
          <p:cNvSpPr/>
          <p:nvPr/>
        </p:nvSpPr>
        <p:spPr>
          <a:xfrm>
            <a:off x="4216225" y="2434542"/>
            <a:ext cx="2340043" cy="378198"/>
          </a:xfrm>
          <a:prstGeom prst="roundRect">
            <a:avLst>
              <a:gd name="adj" fmla="val 50000"/>
            </a:avLst>
          </a:prstGeom>
          <a:solidFill>
            <a:srgbClr val="FA65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grandir" panose="00000500000000000000" pitchFamily="2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3AB02F3-8845-4AC5-849B-362BFD2E86FB}"/>
              </a:ext>
            </a:extLst>
          </p:cNvPr>
          <p:cNvSpPr/>
          <p:nvPr/>
        </p:nvSpPr>
        <p:spPr>
          <a:xfrm>
            <a:off x="6212003" y="2468398"/>
            <a:ext cx="316230" cy="31623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36000">
                <a:schemeClr val="accent2">
                  <a:lumMod val="40000"/>
                  <a:lumOff val="60000"/>
                </a:schemeClr>
              </a:gs>
              <a:gs pos="69000">
                <a:srgbClr val="FF610F"/>
              </a:gs>
              <a:gs pos="100000">
                <a:srgbClr val="FF610F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61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grandir" panose="00000500000000000000" pitchFamily="2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EB2F724B-1C15-406D-B858-3B0CB2DF0E4F}"/>
              </a:ext>
            </a:extLst>
          </p:cNvPr>
          <p:cNvSpPr/>
          <p:nvPr/>
        </p:nvSpPr>
        <p:spPr>
          <a:xfrm>
            <a:off x="4202940" y="3033478"/>
            <a:ext cx="2167178" cy="378198"/>
          </a:xfrm>
          <a:prstGeom prst="roundRect">
            <a:avLst>
              <a:gd name="adj" fmla="val 50000"/>
            </a:avLst>
          </a:prstGeom>
          <a:solidFill>
            <a:srgbClr val="FA65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grandir" panose="00000500000000000000" pitchFamily="2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E011442-8912-4C2E-93A2-5FD0BE3AF570}"/>
              </a:ext>
            </a:extLst>
          </p:cNvPr>
          <p:cNvSpPr/>
          <p:nvPr/>
        </p:nvSpPr>
        <p:spPr>
          <a:xfrm>
            <a:off x="6012572" y="3067083"/>
            <a:ext cx="316230" cy="31623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36000">
                <a:schemeClr val="accent2">
                  <a:lumMod val="40000"/>
                  <a:lumOff val="60000"/>
                </a:schemeClr>
              </a:gs>
              <a:gs pos="69000">
                <a:srgbClr val="FF610F"/>
              </a:gs>
              <a:gs pos="100000">
                <a:srgbClr val="FF610F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61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grandir" panose="00000500000000000000" pitchFamily="2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C052ACC-B034-4CF9-BC9C-D9F29ACC74FD}"/>
              </a:ext>
            </a:extLst>
          </p:cNvPr>
          <p:cNvSpPr/>
          <p:nvPr/>
        </p:nvSpPr>
        <p:spPr>
          <a:xfrm>
            <a:off x="4202939" y="3632414"/>
            <a:ext cx="1755331" cy="378198"/>
          </a:xfrm>
          <a:prstGeom prst="roundRect">
            <a:avLst>
              <a:gd name="adj" fmla="val 50000"/>
            </a:avLst>
          </a:prstGeom>
          <a:solidFill>
            <a:srgbClr val="FA65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grandir" panose="00000500000000000000" pitchFamily="2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CCB17B1-15EE-4374-8D21-085C052A1660}"/>
              </a:ext>
            </a:extLst>
          </p:cNvPr>
          <p:cNvSpPr/>
          <p:nvPr/>
        </p:nvSpPr>
        <p:spPr>
          <a:xfrm>
            <a:off x="5612376" y="3663456"/>
            <a:ext cx="316230" cy="31623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36000">
                <a:schemeClr val="accent2">
                  <a:lumMod val="40000"/>
                  <a:lumOff val="60000"/>
                </a:schemeClr>
              </a:gs>
              <a:gs pos="69000">
                <a:srgbClr val="FF610F"/>
              </a:gs>
              <a:gs pos="100000">
                <a:srgbClr val="FF610F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61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grandir" panose="00000500000000000000" pitchFamily="2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0E6D343-E0E0-4F7F-8DC6-823D6220E0FA}"/>
              </a:ext>
            </a:extLst>
          </p:cNvPr>
          <p:cNvSpPr/>
          <p:nvPr/>
        </p:nvSpPr>
        <p:spPr>
          <a:xfrm>
            <a:off x="4187872" y="4229241"/>
            <a:ext cx="1137561" cy="378198"/>
          </a:xfrm>
          <a:prstGeom prst="roundRect">
            <a:avLst>
              <a:gd name="adj" fmla="val 50000"/>
            </a:avLst>
          </a:prstGeom>
          <a:solidFill>
            <a:srgbClr val="FA65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grandir" panose="00000500000000000000" pitchFamily="2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010E1BD-9BAD-4F24-8EB8-8459CABC3BF0}"/>
              </a:ext>
            </a:extLst>
          </p:cNvPr>
          <p:cNvSpPr/>
          <p:nvPr/>
        </p:nvSpPr>
        <p:spPr>
          <a:xfrm>
            <a:off x="4966325" y="4261834"/>
            <a:ext cx="316230" cy="31623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36000">
                <a:schemeClr val="accent2">
                  <a:lumMod val="40000"/>
                  <a:lumOff val="60000"/>
                </a:schemeClr>
              </a:gs>
              <a:gs pos="69000">
                <a:srgbClr val="FF610F"/>
              </a:gs>
              <a:gs pos="100000">
                <a:srgbClr val="FF610F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61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grandir" panose="00000500000000000000" pitchFamily="2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5177BB66-4E5E-4EB9-90DC-A47077D4E7CF}"/>
              </a:ext>
            </a:extLst>
          </p:cNvPr>
          <p:cNvSpPr/>
          <p:nvPr/>
        </p:nvSpPr>
        <p:spPr>
          <a:xfrm>
            <a:off x="4202939" y="4825689"/>
            <a:ext cx="680722" cy="378198"/>
          </a:xfrm>
          <a:prstGeom prst="roundRect">
            <a:avLst>
              <a:gd name="adj" fmla="val 50000"/>
            </a:avLst>
          </a:prstGeom>
          <a:solidFill>
            <a:srgbClr val="FA65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grandir" panose="00000500000000000000" pitchFamily="2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572BF4D-2C48-40D2-AE1F-8B460FCE835E}"/>
              </a:ext>
            </a:extLst>
          </p:cNvPr>
          <p:cNvSpPr/>
          <p:nvPr/>
        </p:nvSpPr>
        <p:spPr>
          <a:xfrm>
            <a:off x="4567431" y="4856673"/>
            <a:ext cx="316230" cy="31623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36000">
                <a:schemeClr val="accent2">
                  <a:lumMod val="40000"/>
                  <a:lumOff val="60000"/>
                </a:schemeClr>
              </a:gs>
              <a:gs pos="69000">
                <a:srgbClr val="FF610F"/>
              </a:gs>
              <a:gs pos="100000">
                <a:srgbClr val="FF610F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61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grandir" panose="000005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D4463CC-FD57-4739-B5B6-68F0DF70CF2A}"/>
              </a:ext>
            </a:extLst>
          </p:cNvPr>
          <p:cNvSpPr txBox="1"/>
          <p:nvPr/>
        </p:nvSpPr>
        <p:spPr>
          <a:xfrm>
            <a:off x="4264593" y="1828227"/>
            <a:ext cx="646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Agrandir" panose="00000500000000000000" pitchFamily="2" charset="0"/>
              </a:rPr>
              <a:t>37%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8FF0641-52C3-47C9-9416-53662CCF1942}"/>
              </a:ext>
            </a:extLst>
          </p:cNvPr>
          <p:cNvSpPr txBox="1"/>
          <p:nvPr/>
        </p:nvSpPr>
        <p:spPr>
          <a:xfrm>
            <a:off x="4256058" y="2437424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grandir" panose="00000500000000000000" pitchFamily="2" charset="0"/>
              </a:rPr>
              <a:t>19%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924191B-A62B-45AA-8AE8-3C7CD63C435F}"/>
              </a:ext>
            </a:extLst>
          </p:cNvPr>
          <p:cNvSpPr txBox="1"/>
          <p:nvPr/>
        </p:nvSpPr>
        <p:spPr>
          <a:xfrm>
            <a:off x="4256057" y="302500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Agrandir" panose="00000500000000000000" pitchFamily="2" charset="0"/>
              </a:rPr>
              <a:t>18%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77D08A6-33EF-4D89-9D10-54DDF12A8970}"/>
              </a:ext>
            </a:extLst>
          </p:cNvPr>
          <p:cNvSpPr txBox="1"/>
          <p:nvPr/>
        </p:nvSpPr>
        <p:spPr>
          <a:xfrm>
            <a:off x="4246382" y="363401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Agrandir" panose="00000500000000000000" pitchFamily="2" charset="0"/>
              </a:rPr>
              <a:t>14%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F89557E-DC00-4C1F-B55B-9588EA1C10AD}"/>
              </a:ext>
            </a:extLst>
          </p:cNvPr>
          <p:cNvSpPr txBox="1"/>
          <p:nvPr/>
        </p:nvSpPr>
        <p:spPr>
          <a:xfrm>
            <a:off x="4264593" y="4222593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Agrandir" panose="00000500000000000000" pitchFamily="2" charset="0"/>
              </a:rPr>
              <a:t>9%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10FED1E-9F47-4756-B137-E9306B9AEA93}"/>
              </a:ext>
            </a:extLst>
          </p:cNvPr>
          <p:cNvSpPr txBox="1"/>
          <p:nvPr/>
        </p:nvSpPr>
        <p:spPr>
          <a:xfrm>
            <a:off x="4211394" y="4834555"/>
            <a:ext cx="536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Agrandir" panose="00000500000000000000" pitchFamily="2" charset="0"/>
              </a:rPr>
              <a:t>4%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01B4168-E63A-4050-A250-E1E649BBB040}"/>
              </a:ext>
            </a:extLst>
          </p:cNvPr>
          <p:cNvSpPr/>
          <p:nvPr/>
        </p:nvSpPr>
        <p:spPr>
          <a:xfrm>
            <a:off x="9078912" y="1807622"/>
            <a:ext cx="3113088" cy="3910263"/>
          </a:xfrm>
          <a:prstGeom prst="rect">
            <a:avLst/>
          </a:prstGeom>
          <a:solidFill>
            <a:srgbClr val="05BF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>
              <a:latin typeface="Agrandir" panose="00000500000000000000" pitchFamily="2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76C628B-34A3-4D1D-930D-CFCED008F211}"/>
              </a:ext>
            </a:extLst>
          </p:cNvPr>
          <p:cNvSpPr txBox="1"/>
          <p:nvPr/>
        </p:nvSpPr>
        <p:spPr>
          <a:xfrm>
            <a:off x="9355258" y="2032135"/>
            <a:ext cx="256711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grandir" panose="00000500000000000000" pitchFamily="2" charset="0"/>
              </a:rPr>
              <a:t>Strategic initiatives grow and redirect the organization</a:t>
            </a:r>
            <a:r>
              <a:rPr lang="en-US" dirty="0">
                <a:solidFill>
                  <a:schemeClr val="bg1"/>
                </a:solidFill>
                <a:latin typeface="Agrandir" panose="00000500000000000000" pitchFamily="2" charset="0"/>
              </a:rPr>
              <a:t>. </a:t>
            </a:r>
          </a:p>
          <a:p>
            <a:endParaRPr lang="en-US" dirty="0">
              <a:solidFill>
                <a:schemeClr val="bg1"/>
              </a:solidFill>
              <a:latin typeface="Agrandir" panose="00000500000000000000" pitchFamily="2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grandir" panose="00000500000000000000" pitchFamily="2" charset="0"/>
              </a:rPr>
              <a:t>A majority of senior leaders acknowledge that their organizations often struggle to bridge the gap between strategy formulation and its day-to-day implementation. </a:t>
            </a:r>
            <a:endParaRPr lang="en-GB" dirty="0">
              <a:solidFill>
                <a:schemeClr val="bg1"/>
              </a:solidFill>
              <a:latin typeface="Agrandir" panose="000005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8C10D69-60B1-41C1-BB68-BC3FD593FDD9}"/>
              </a:ext>
            </a:extLst>
          </p:cNvPr>
          <p:cNvSpPr txBox="1"/>
          <p:nvPr/>
        </p:nvSpPr>
        <p:spPr>
          <a:xfrm>
            <a:off x="879001" y="6333110"/>
            <a:ext cx="901449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grandir" panose="00000500000000000000" pitchFamily="2" charset="0"/>
                <a:cs typeface="Arial" panose="020B0604020202020204" pitchFamily="34" charset="0"/>
              </a:rPr>
              <a:t>Source:</a:t>
            </a:r>
            <a:r>
              <a:rPr lang="en-US" sz="10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grandir" panose="00000500000000000000" pitchFamily="2" charset="0"/>
                <a:cs typeface="Arial" panose="020B0604020202020204" pitchFamily="34" charset="0"/>
              </a:rPr>
              <a:t> PMI 2017.  PMI’s pulse of the profession 2017. Success 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grandir" panose="00000500000000000000" pitchFamily="2" charset="0"/>
                <a:cs typeface="Arial" panose="020B0604020202020204" pitchFamily="34" charset="0"/>
              </a:rPr>
              <a:t>R</a:t>
            </a:r>
            <a:r>
              <a:rPr lang="en-US" sz="10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grandir" panose="00000500000000000000" pitchFamily="2" charset="0"/>
                <a:cs typeface="Arial" panose="020B0604020202020204" pitchFamily="34" charset="0"/>
              </a:rPr>
              <a:t>ates 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grandir" panose="00000500000000000000" pitchFamily="2" charset="0"/>
                <a:cs typeface="Arial" panose="020B0604020202020204" pitchFamily="34" charset="0"/>
              </a:rPr>
              <a:t>R</a:t>
            </a:r>
            <a:r>
              <a:rPr lang="en-US" sz="10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grandir" panose="00000500000000000000" pitchFamily="2" charset="0"/>
                <a:cs typeface="Arial" panose="020B0604020202020204" pitchFamily="34" charset="0"/>
              </a:rPr>
              <a:t>ise . Transforming the high cost of low performance. </a:t>
            </a:r>
            <a:endParaRPr lang="en-GB" sz="1000" dirty="0">
              <a:solidFill>
                <a:schemeClr val="tx1">
                  <a:lumMod val="65000"/>
                  <a:lumOff val="35000"/>
                </a:schemeClr>
              </a:solidFill>
              <a:latin typeface="Agrandir" panose="000005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81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246" y="351749"/>
            <a:ext cx="11558588" cy="378198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Agrandir" panose="00000500000000000000" pitchFamily="2" charset="0"/>
                <a:cs typeface="Arial" panose="020B0604020202020204" pitchFamily="34" charset="0"/>
              </a:rPr>
              <a:t>Upskilling project management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5394"/>
          <a:stretch/>
        </p:blipFill>
        <p:spPr>
          <a:xfrm>
            <a:off x="695246" y="924551"/>
            <a:ext cx="7985331" cy="550351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26695" y="3511950"/>
            <a:ext cx="8112869" cy="325067"/>
          </a:xfrm>
          <a:prstGeom prst="rect">
            <a:avLst/>
          </a:prstGeom>
          <a:noFill/>
          <a:ln w="28575">
            <a:solidFill>
              <a:srgbClr val="FA65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grandir" panose="000005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15774" y="6383855"/>
            <a:ext cx="80336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" panose="00000500000000000000" pitchFamily="2" charset="0"/>
                <a:hlinkClick r:id="rId4"/>
              </a:rPr>
              <a:t>https://www.mckinsey.com/business-functions/organization/our-insights/beyond-hiring-how-companies-are-reskilling-to-address-talent-gaps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grandir" panose="000005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5246" y="6391951"/>
            <a:ext cx="23407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grandir" panose="00000500000000000000" pitchFamily="2" charset="0"/>
              </a:rPr>
              <a:t>Source: 2020 McKinsey &amp; Company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C1BA005-D209-6A4D-B2E5-B1713176EEFE}"/>
              </a:ext>
            </a:extLst>
          </p:cNvPr>
          <p:cNvGrpSpPr/>
          <p:nvPr/>
        </p:nvGrpSpPr>
        <p:grpSpPr>
          <a:xfrm>
            <a:off x="11020425" y="247229"/>
            <a:ext cx="852488" cy="852487"/>
            <a:chOff x="11020425" y="303213"/>
            <a:chExt cx="852488" cy="852487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AD58795A-65EA-434A-BDB5-4219C9E7C9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0425" y="728663"/>
              <a:ext cx="425450" cy="427037"/>
            </a:xfrm>
            <a:custGeom>
              <a:avLst/>
              <a:gdLst>
                <a:gd name="T0" fmla="*/ 0 w 1439"/>
                <a:gd name="T1" fmla="*/ 0 h 1440"/>
                <a:gd name="T2" fmla="*/ 0 w 1439"/>
                <a:gd name="T3" fmla="*/ 0 h 1440"/>
                <a:gd name="T4" fmla="*/ 1439 w 1439"/>
                <a:gd name="T5" fmla="*/ 1440 h 1440"/>
                <a:gd name="T6" fmla="*/ 1439 w 1439"/>
                <a:gd name="T7" fmla="*/ 0 h 1440"/>
                <a:gd name="T8" fmla="*/ 0 w 1439"/>
                <a:gd name="T9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9" h="1440">
                  <a:moveTo>
                    <a:pt x="0" y="0"/>
                  </a:moveTo>
                  <a:lnTo>
                    <a:pt x="0" y="0"/>
                  </a:lnTo>
                  <a:lnTo>
                    <a:pt x="1439" y="1440"/>
                  </a:lnTo>
                  <a:lnTo>
                    <a:pt x="143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1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" panose="00000500000000000000" pitchFamily="2" charset="0"/>
              </a:endParaRPr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954FEE9D-6E4D-BB40-B6CD-7975336D9D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0425" y="303213"/>
              <a:ext cx="852488" cy="852487"/>
            </a:xfrm>
            <a:custGeom>
              <a:avLst/>
              <a:gdLst>
                <a:gd name="T0" fmla="*/ 0 w 2879"/>
                <a:gd name="T1" fmla="*/ 0 h 2879"/>
                <a:gd name="T2" fmla="*/ 0 w 2879"/>
                <a:gd name="T3" fmla="*/ 0 h 2879"/>
                <a:gd name="T4" fmla="*/ 2879 w 2879"/>
                <a:gd name="T5" fmla="*/ 2879 h 2879"/>
                <a:gd name="T6" fmla="*/ 2879 w 2879"/>
                <a:gd name="T7" fmla="*/ 0 h 2879"/>
                <a:gd name="T8" fmla="*/ 0 w 2879"/>
                <a:gd name="T9" fmla="*/ 0 h 2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79" h="2879">
                  <a:moveTo>
                    <a:pt x="0" y="0"/>
                  </a:moveTo>
                  <a:lnTo>
                    <a:pt x="0" y="0"/>
                  </a:lnTo>
                  <a:lnTo>
                    <a:pt x="2879" y="2879"/>
                  </a:lnTo>
                  <a:lnTo>
                    <a:pt x="28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1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" panose="00000500000000000000" pitchFamily="2" charset="0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4F5CE19E-9203-DF48-96CC-2D0F844CB442}"/>
              </a:ext>
            </a:extLst>
          </p:cNvPr>
          <p:cNvSpPr/>
          <p:nvPr/>
        </p:nvSpPr>
        <p:spPr>
          <a:xfrm>
            <a:off x="726695" y="2129823"/>
            <a:ext cx="8179619" cy="325067"/>
          </a:xfrm>
          <a:prstGeom prst="rect">
            <a:avLst/>
          </a:prstGeom>
          <a:noFill/>
          <a:ln w="28575">
            <a:solidFill>
              <a:srgbClr val="FA65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grandir" panose="000005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282766E-883C-0540-AB99-D85409B17B52}"/>
              </a:ext>
            </a:extLst>
          </p:cNvPr>
          <p:cNvSpPr/>
          <p:nvPr/>
        </p:nvSpPr>
        <p:spPr>
          <a:xfrm>
            <a:off x="726695" y="3142979"/>
            <a:ext cx="8112869" cy="325067"/>
          </a:xfrm>
          <a:prstGeom prst="rect">
            <a:avLst/>
          </a:prstGeom>
          <a:noFill/>
          <a:ln w="28575">
            <a:solidFill>
              <a:srgbClr val="FA65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grandir" panose="000005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29DB62-6BF3-A71A-B74E-88009FCEC061}"/>
              </a:ext>
            </a:extLst>
          </p:cNvPr>
          <p:cNvSpPr txBox="1"/>
          <p:nvPr/>
        </p:nvSpPr>
        <p:spPr>
          <a:xfrm>
            <a:off x="10767317" y="65857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Agrandir" panose="000005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3ADD5FA-6191-4A39-93D3-21D0329168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0157" y="2035253"/>
            <a:ext cx="1700179" cy="65612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786D599-8EA7-4965-9128-B5246CC6BA50}"/>
              </a:ext>
            </a:extLst>
          </p:cNvPr>
          <p:cNvSpPr/>
          <p:nvPr/>
        </p:nvSpPr>
        <p:spPr>
          <a:xfrm>
            <a:off x="9370157" y="3421239"/>
            <a:ext cx="24760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5BFE0"/>
                </a:solidFill>
                <a:effectLst/>
                <a:uLnTx/>
                <a:uFillTx/>
                <a:latin typeface="Agrandir" panose="000005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https://www.mckinsey.com/business-functions/organization/our-insights/beyond-hiring-how-companies-are-reskilling-to-address-talent-gaps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5BFE0"/>
              </a:solidFill>
              <a:effectLst/>
              <a:uLnTx/>
              <a:uFillTx/>
              <a:latin typeface="Agrandir" panose="000005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75FDD45-795C-41EE-9E5D-1CEFAE0E728C}"/>
              </a:ext>
            </a:extLst>
          </p:cNvPr>
          <p:cNvSpPr txBox="1"/>
          <p:nvPr/>
        </p:nvSpPr>
        <p:spPr>
          <a:xfrm>
            <a:off x="9370157" y="2920772"/>
            <a:ext cx="2297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100" normalizeH="0" noProof="0" dirty="0">
                <a:ln>
                  <a:noFill/>
                </a:ln>
                <a:effectLst/>
                <a:uLnTx/>
                <a:uFillTx/>
                <a:latin typeface="Agrandir" panose="00000500000000000000" pitchFamily="2" charset="0"/>
              </a:rPr>
              <a:t>SOURCE: 2020 MCKINSEY &amp; COMPANY</a:t>
            </a:r>
          </a:p>
        </p:txBody>
      </p:sp>
    </p:spTree>
    <p:extLst>
      <p:ext uri="{BB962C8B-B14F-4D97-AF65-F5344CB8AC3E}">
        <p14:creationId xmlns:p14="http://schemas.microsoft.com/office/powerpoint/2010/main" val="257780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7">
            <a:extLst>
              <a:ext uri="{FF2B5EF4-FFF2-40B4-BE49-F238E27FC236}">
                <a16:creationId xmlns:a16="http://schemas.microsoft.com/office/drawing/2014/main" id="{25C9C891-579A-4390-B9F4-EE28B4CD2A9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829116" cy="684427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6D3D6C5-BB3C-4EBE-9B67-00B7054A34AC}"/>
              </a:ext>
            </a:extLst>
          </p:cNvPr>
          <p:cNvSpPr/>
          <p:nvPr/>
        </p:nvSpPr>
        <p:spPr>
          <a:xfrm>
            <a:off x="6829116" y="0"/>
            <a:ext cx="5362884" cy="6858000"/>
          </a:xfrm>
          <a:prstGeom prst="rect">
            <a:avLst/>
          </a:prstGeom>
          <a:solidFill>
            <a:srgbClr val="FA65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A651A"/>
              </a:solidFill>
              <a:latin typeface="Agrandir" panose="00000500000000000000" pitchFamily="2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6882A8A-0FA3-455D-AACB-D782A83E3DB7}"/>
              </a:ext>
            </a:extLst>
          </p:cNvPr>
          <p:cNvSpPr txBox="1">
            <a:spLocks/>
          </p:cNvSpPr>
          <p:nvPr/>
        </p:nvSpPr>
        <p:spPr>
          <a:xfrm>
            <a:off x="7497196" y="2007263"/>
            <a:ext cx="3960634" cy="287483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800" b="1" dirty="0">
                <a:solidFill>
                  <a:schemeClr val="bg1"/>
                </a:solidFill>
                <a:latin typeface="Agrandir" panose="00000500000000000000" pitchFamily="2" charset="0"/>
              </a:rPr>
              <a:t>The best project managers are evolving now</a:t>
            </a:r>
            <a:endParaRPr lang="en-US" sz="4800" b="1" baseline="30000" dirty="0">
              <a:solidFill>
                <a:schemeClr val="bg1"/>
              </a:solidFill>
              <a:latin typeface="Agrandi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598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DFAE15E-AFD3-EDCC-6F8F-850D597ED244}"/>
              </a:ext>
            </a:extLst>
          </p:cNvPr>
          <p:cNvSpPr txBox="1">
            <a:spLocks/>
          </p:cNvSpPr>
          <p:nvPr/>
        </p:nvSpPr>
        <p:spPr>
          <a:xfrm>
            <a:off x="609600" y="823108"/>
            <a:ext cx="10159581" cy="662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grandir" panose="00000500000000000000" pitchFamily="2" charset="0"/>
              </a:rPr>
              <a:t>The best project managers are evolving now</a:t>
            </a:r>
            <a:endParaRPr lang="en-US" sz="3600" b="1" baseline="30000" dirty="0">
              <a:latin typeface="Agrandir" panose="00000500000000000000" pitchFamily="2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7D49D12-0A79-A88F-632C-2CC466E70702}"/>
              </a:ext>
            </a:extLst>
          </p:cNvPr>
          <p:cNvSpPr txBox="1">
            <a:spLocks/>
          </p:cNvSpPr>
          <p:nvPr/>
        </p:nvSpPr>
        <p:spPr>
          <a:xfrm>
            <a:off x="1680169" y="2079590"/>
            <a:ext cx="7208519" cy="49956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>
                <a:latin typeface="Agrandir" panose="00000500000000000000" pitchFamily="2" charset="0"/>
              </a:rPr>
              <a:t>Using new technology</a:t>
            </a:r>
            <a:endParaRPr lang="en-US" sz="1500" i="1" dirty="0">
              <a:solidFill>
                <a:schemeClr val="tx1">
                  <a:lumMod val="65000"/>
                  <a:lumOff val="35000"/>
                </a:schemeClr>
              </a:solidFill>
              <a:latin typeface="Agrandir" panose="00000500000000000000" pitchFamily="2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8B5C1AF-7158-2B91-1BE0-E3552C0B4AC5}"/>
              </a:ext>
            </a:extLst>
          </p:cNvPr>
          <p:cNvSpPr txBox="1">
            <a:spLocks/>
          </p:cNvSpPr>
          <p:nvPr/>
        </p:nvSpPr>
        <p:spPr>
          <a:xfrm>
            <a:off x="1680169" y="2777788"/>
            <a:ext cx="7208519" cy="49956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>
                <a:latin typeface="Agrandir" panose="00000500000000000000" pitchFamily="2" charset="0"/>
              </a:rPr>
              <a:t>Focusing on influencing outcomes</a:t>
            </a:r>
            <a:endParaRPr lang="en-US" sz="1500" i="1" dirty="0">
              <a:solidFill>
                <a:schemeClr val="tx1">
                  <a:lumMod val="65000"/>
                  <a:lumOff val="35000"/>
                </a:schemeClr>
              </a:solidFill>
              <a:latin typeface="Agrandir" panose="00000500000000000000" pitchFamily="2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02D6FF2-12F2-B545-0D63-583E7054A5A3}"/>
              </a:ext>
            </a:extLst>
          </p:cNvPr>
          <p:cNvSpPr txBox="1">
            <a:spLocks/>
          </p:cNvSpPr>
          <p:nvPr/>
        </p:nvSpPr>
        <p:spPr>
          <a:xfrm>
            <a:off x="1680169" y="3475986"/>
            <a:ext cx="7208519" cy="49956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>
                <a:latin typeface="Agrandir" panose="00000500000000000000" pitchFamily="2" charset="0"/>
              </a:rPr>
              <a:t>Working on building relationships</a:t>
            </a:r>
            <a:endParaRPr lang="en-US" sz="1500" i="1" dirty="0">
              <a:solidFill>
                <a:schemeClr val="tx1">
                  <a:lumMod val="65000"/>
                  <a:lumOff val="35000"/>
                </a:schemeClr>
              </a:solidFill>
              <a:latin typeface="Agrandir" panose="00000500000000000000" pitchFamily="2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1CBD9B-4AF3-5668-A69F-56AF3C91D3A8}"/>
              </a:ext>
            </a:extLst>
          </p:cNvPr>
          <p:cNvSpPr txBox="1">
            <a:spLocks/>
          </p:cNvSpPr>
          <p:nvPr/>
        </p:nvSpPr>
        <p:spPr>
          <a:xfrm>
            <a:off x="1680168" y="4174346"/>
            <a:ext cx="9380974" cy="49956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>
                <a:latin typeface="Agrandir" panose="00000500000000000000" pitchFamily="2" charset="0"/>
              </a:rPr>
              <a:t>Achieving the strategic goals of their organization</a:t>
            </a:r>
            <a:endParaRPr lang="en-US" sz="1500" i="1" dirty="0">
              <a:solidFill>
                <a:schemeClr val="tx1">
                  <a:lumMod val="65000"/>
                  <a:lumOff val="35000"/>
                </a:schemeClr>
              </a:solidFill>
              <a:latin typeface="Agrandir" panose="000005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78EB611-BDCC-00C1-6486-2088D6137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7292" y="166488"/>
            <a:ext cx="861418" cy="86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15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1B674-BE04-0F46-1961-43960C6CA2E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83151" y="3701082"/>
            <a:ext cx="9358647" cy="132556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endParaRPr lang="en-US" sz="2000" dirty="0">
              <a:latin typeface="Agrandir" panose="000005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A4F1AEC-6EE4-FE9D-30BA-DBC1B39CF55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0599" y="204389"/>
            <a:ext cx="849311" cy="849311"/>
          </a:xfrm>
          <a:prstGeom prst="rect">
            <a:avLst/>
          </a:prstGeom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DCCDAB29-7B72-CDF6-4803-2A3BBB6CD3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14" y="675877"/>
            <a:ext cx="4537256" cy="1266211"/>
          </a:xfrm>
          <a:prstGeom prst="rect">
            <a:avLst/>
          </a:prstGeom>
        </p:spPr>
      </p:pic>
      <p:sp>
        <p:nvSpPr>
          <p:cNvPr id="4" name="Right Triangle 3">
            <a:extLst>
              <a:ext uri="{FF2B5EF4-FFF2-40B4-BE49-F238E27FC236}">
                <a16:creationId xmlns:a16="http://schemas.microsoft.com/office/drawing/2014/main" id="{F3C32D25-6062-A2FE-49AE-77953AC80D4E}"/>
              </a:ext>
            </a:extLst>
          </p:cNvPr>
          <p:cNvSpPr/>
          <p:nvPr/>
        </p:nvSpPr>
        <p:spPr>
          <a:xfrm flipH="1">
            <a:off x="9029700" y="3701082"/>
            <a:ext cx="2970210" cy="2952529"/>
          </a:xfrm>
          <a:prstGeom prst="rtTriangle">
            <a:avLst/>
          </a:prstGeom>
          <a:solidFill>
            <a:srgbClr val="FA65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grandir" panose="000005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8ABE90-2103-4378-94EF-72ECF3A0A6BF}"/>
              </a:ext>
            </a:extLst>
          </p:cNvPr>
          <p:cNvSpPr txBox="1"/>
          <p:nvPr/>
        </p:nvSpPr>
        <p:spPr>
          <a:xfrm>
            <a:off x="506414" y="3429000"/>
            <a:ext cx="10175073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200" b="1" dirty="0">
                <a:solidFill>
                  <a:srgbClr val="FA651A"/>
                </a:solidFill>
                <a:effectLst/>
                <a:latin typeface="Agrandir"/>
              </a:rPr>
              <a:t>How to get Started in Project Management</a:t>
            </a:r>
            <a:r>
              <a:rPr lang="en-US" sz="3200" b="1" dirty="0">
                <a:solidFill>
                  <a:srgbClr val="FA651A"/>
                </a:solidFill>
                <a:latin typeface="Agrandir"/>
              </a:rPr>
              <a:t>? </a:t>
            </a:r>
            <a:endParaRPr lang="en-US" sz="3200" b="1" dirty="0">
              <a:solidFill>
                <a:srgbClr val="FA651A"/>
              </a:solidFill>
              <a:effectLst/>
              <a:latin typeface="Agrandi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620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65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1B674-BE04-0F46-1961-43960C6CA2E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36600" y="728662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grandir" panose="00000500000000000000" pitchFamily="2" charset="0"/>
              </a:rPr>
              <a:t>Certified Associate in Project Management (CAPM)</a:t>
            </a:r>
            <a:r>
              <a:rPr lang="en-US" sz="1400" b="1" dirty="0">
                <a:solidFill>
                  <a:schemeClr val="bg1"/>
                </a:solidFill>
                <a:latin typeface="Agrandir" panose="00000500000000000000" pitchFamily="2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  <a:latin typeface="Agrandir" panose="00000500000000000000" pitchFamily="2" charset="0"/>
              </a:rPr>
              <a:t>® is the starting point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DD5863C-343A-6F81-6E88-7FB8A22D8478}"/>
              </a:ext>
            </a:extLst>
          </p:cNvPr>
          <p:cNvSpPr txBox="1">
            <a:spLocks/>
          </p:cNvSpPr>
          <p:nvPr/>
        </p:nvSpPr>
        <p:spPr>
          <a:xfrm>
            <a:off x="841968" y="2282790"/>
            <a:ext cx="10203259" cy="2685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The Certified Associate of Project Management (CAPM) is a globally recognized credential that opens the door to opportunities at every stage of your career in the field of project management.</a:t>
            </a:r>
            <a:endParaRPr lang="en-US" i="1" dirty="0">
              <a:solidFill>
                <a:schemeClr val="bg1">
                  <a:lumMod val="95000"/>
                </a:schemeClr>
              </a:solidFill>
              <a:latin typeface="Agrandir" panose="00000500000000000000" pitchFamily="2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08305CB-DA62-2F3D-A67B-EBC50C0F7FD5}"/>
              </a:ext>
            </a:extLst>
          </p:cNvPr>
          <p:cNvSpPr txBox="1">
            <a:spLocks/>
          </p:cNvSpPr>
          <p:nvPr/>
        </p:nvSpPr>
        <p:spPr>
          <a:xfrm>
            <a:off x="1375369" y="2782357"/>
            <a:ext cx="7208519" cy="499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US" sz="2400" i="1" dirty="0">
              <a:solidFill>
                <a:srgbClr val="FFFFFF"/>
              </a:solidFill>
              <a:latin typeface="Agrandir" panose="00000500000000000000" pitchFamily="2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0AB774D-7842-3E90-DCAB-630A65A0290E}"/>
              </a:ext>
            </a:extLst>
          </p:cNvPr>
          <p:cNvSpPr txBox="1">
            <a:spLocks/>
          </p:cNvSpPr>
          <p:nvPr/>
        </p:nvSpPr>
        <p:spPr>
          <a:xfrm>
            <a:off x="1375367" y="3281924"/>
            <a:ext cx="9288863" cy="499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2400" i="1" dirty="0">
              <a:solidFill>
                <a:srgbClr val="FFFFFF"/>
              </a:solidFill>
              <a:latin typeface="Agrandir" panose="00000500000000000000" pitchFamily="2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E792D5F-92DB-6F52-66C2-2244E3C2698A}"/>
              </a:ext>
            </a:extLst>
          </p:cNvPr>
          <p:cNvSpPr txBox="1">
            <a:spLocks/>
          </p:cNvSpPr>
          <p:nvPr/>
        </p:nvSpPr>
        <p:spPr>
          <a:xfrm>
            <a:off x="1756365" y="3899902"/>
            <a:ext cx="9288863" cy="499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1800" dirty="0">
              <a:solidFill>
                <a:schemeClr val="bg1"/>
              </a:solidFill>
              <a:latin typeface="Agrandir" panose="00000500000000000000" pitchFamily="2" charset="0"/>
            </a:endParaRPr>
          </a:p>
          <a:p>
            <a:pPr>
              <a:lnSpc>
                <a:spcPct val="100000"/>
              </a:lnSpc>
            </a:pPr>
            <a:endParaRPr lang="en-US" sz="1800" i="1" dirty="0">
              <a:solidFill>
                <a:srgbClr val="FFFFFF"/>
              </a:solidFill>
              <a:latin typeface="Agrandir" panose="000005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A4F1AEC-6EE4-FE9D-30BA-DBC1B39CF55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0599" y="204389"/>
            <a:ext cx="849311" cy="84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26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5DCC926-9EA2-D9E9-9118-BEF225641230}"/>
              </a:ext>
            </a:extLst>
          </p:cNvPr>
          <p:cNvSpPr txBox="1">
            <a:spLocks/>
          </p:cNvSpPr>
          <p:nvPr/>
        </p:nvSpPr>
        <p:spPr>
          <a:xfrm>
            <a:off x="838201" y="345314"/>
            <a:ext cx="69730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grandir" panose="00000500000000000000" pitchFamily="2" charset="0"/>
              </a:rPr>
              <a:t>What does CAPM signify?</a:t>
            </a:r>
            <a:endParaRPr lang="en-US" sz="3600" b="1" baseline="30000" dirty="0">
              <a:latin typeface="Agrandir" panose="00000500000000000000" pitchFamily="2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48863DB-2FAF-6633-5254-C9B120AA7502}"/>
              </a:ext>
            </a:extLst>
          </p:cNvPr>
          <p:cNvSpPr txBox="1">
            <a:spLocks/>
          </p:cNvSpPr>
          <p:nvPr/>
        </p:nvSpPr>
        <p:spPr>
          <a:xfrm>
            <a:off x="1485901" y="1652653"/>
            <a:ext cx="9601199" cy="11993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b="0" i="0" dirty="0">
                <a:effectLst/>
                <a:latin typeface="Agrandir" panose="00000500000000000000" pitchFamily="2" charset="0"/>
                <a:cs typeface="Arial" panose="020B0604020202020204" pitchFamily="34" charset="0"/>
              </a:rPr>
              <a:t>Shows you have the understanding of the fundamental knowledge which includes predictive project management, agile principles and business analysis.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D0CAD6E-A373-6534-0650-05FBA530871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9807" y="160370"/>
            <a:ext cx="847725" cy="84772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0816851-06B6-51F3-406C-41894A3FE094}"/>
              </a:ext>
            </a:extLst>
          </p:cNvPr>
          <p:cNvSpPr/>
          <p:nvPr/>
        </p:nvSpPr>
        <p:spPr>
          <a:xfrm>
            <a:off x="714968" y="1765300"/>
            <a:ext cx="440732" cy="3606811"/>
          </a:xfrm>
          <a:prstGeom prst="rect">
            <a:avLst/>
          </a:prstGeom>
          <a:solidFill>
            <a:srgbClr val="05BF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A651A"/>
              </a:solidFill>
              <a:latin typeface="Agrandi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93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  <p:extLst>
    <p:ext uri="{6950BFC3-D8DA-4A85-94F7-54DA5524770B}">
      <p188:commentRel xmlns:p188="http://schemas.microsoft.com/office/powerpoint/2018/8/main" r:id="rId2"/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15B1BC-B2AF-55DA-CB01-16EB09A2E2D9}"/>
              </a:ext>
            </a:extLst>
          </p:cNvPr>
          <p:cNvSpPr txBox="1">
            <a:spLocks/>
          </p:cNvSpPr>
          <p:nvPr/>
        </p:nvSpPr>
        <p:spPr>
          <a:xfrm>
            <a:off x="4413481" y="1213505"/>
            <a:ext cx="6631603" cy="12668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000" dirty="0">
                <a:latin typeface="Agrandir" panose="00000500000000000000" pitchFamily="2" charset="0"/>
              </a:rPr>
              <a:t>Qualify for much demand entry-level project management positions like project coordinator associate and junior project manager.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806A5B1-A629-C96A-4741-8DF39B051C4B}"/>
              </a:ext>
            </a:extLst>
          </p:cNvPr>
          <p:cNvSpPr txBox="1">
            <a:spLocks/>
          </p:cNvSpPr>
          <p:nvPr/>
        </p:nvSpPr>
        <p:spPr>
          <a:xfrm>
            <a:off x="4479186" y="2645136"/>
            <a:ext cx="7310559" cy="16695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000" dirty="0">
                <a:latin typeface="Agrandir" panose="00000500000000000000" pitchFamily="2" charset="0"/>
              </a:rPr>
              <a:t>Everyone benefits from understanding project management fundamentals. All organizations and employees work on projects. Build on your skillset in your current career.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D00867B-7F9F-493F-BDB4-F0D692E2F555}"/>
              </a:ext>
            </a:extLst>
          </p:cNvPr>
          <p:cNvSpPr txBox="1">
            <a:spLocks/>
          </p:cNvSpPr>
          <p:nvPr/>
        </p:nvSpPr>
        <p:spPr>
          <a:xfrm>
            <a:off x="131413" y="691284"/>
            <a:ext cx="4221570" cy="52002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5BFE0"/>
                </a:solidFill>
                <a:latin typeface="Agrandir" panose="00000500000000000000" pitchFamily="2" charset="0"/>
              </a:rPr>
              <a:t>Why earn CAPM® Certification?  </a:t>
            </a:r>
            <a:endParaRPr lang="en-US" b="1" baseline="30000" dirty="0">
              <a:solidFill>
                <a:srgbClr val="05BFE0"/>
              </a:solidFill>
              <a:latin typeface="Agrandir" panose="00000500000000000000" pitchFamily="2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1BD7082-9E88-D2E5-CFB0-A941FC4129F8}"/>
              </a:ext>
            </a:extLst>
          </p:cNvPr>
          <p:cNvSpPr txBox="1">
            <a:spLocks/>
          </p:cNvSpPr>
          <p:nvPr/>
        </p:nvSpPr>
        <p:spPr>
          <a:xfrm>
            <a:off x="4479185" y="4314655"/>
            <a:ext cx="7310559" cy="16695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000" dirty="0">
                <a:latin typeface="Agrandir" panose="00000500000000000000" pitchFamily="2" charset="0"/>
              </a:rPr>
              <a:t>Build a future with a career in project management.  Earning your CAPM® certification automatically meets the 35 hours of project management education and training required to sit or the PMP® exam.</a:t>
            </a:r>
          </a:p>
        </p:txBody>
      </p:sp>
    </p:spTree>
    <p:extLst>
      <p:ext uri="{BB962C8B-B14F-4D97-AF65-F5344CB8AC3E}">
        <p14:creationId xmlns:p14="http://schemas.microsoft.com/office/powerpoint/2010/main" val="360784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360" y="119649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4F1780"/>
                </a:solidFill>
                <a:latin typeface="Agrandir Text" panose="00000506000000000000" pitchFamily="2" charset="0"/>
              </a:rPr>
              <a:t>Updated Exam </a:t>
            </a:r>
            <a:r>
              <a:rPr lang="en-US" b="1" dirty="0">
                <a:solidFill>
                  <a:srgbClr val="7030A0"/>
                </a:solidFill>
                <a:latin typeface="Agrandir Text" panose="00000506000000000000" pitchFamily="2" charset="0"/>
              </a:rPr>
              <a:t>Features</a:t>
            </a:r>
            <a:endParaRPr lang="en-US" dirty="0">
              <a:solidFill>
                <a:srgbClr val="7030A0"/>
              </a:solidFill>
              <a:latin typeface="Agrandir Text" panose="00000506000000000000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83738" y="2116444"/>
            <a:ext cx="5577840" cy="3517242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Agrandir Text" panose="00000506000000000000" pitchFamily="2" charset="0"/>
              </a:rPr>
              <a:t>150 questions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Agrandir Text" panose="00000506000000000000" pitchFamily="2" charset="0"/>
              </a:rPr>
              <a:t>3-hour exam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Agrandir Text" panose="00000506000000000000" pitchFamily="2" charset="0"/>
              </a:rPr>
              <a:t>Cost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Agrandir Text" panose="00000506000000000000" pitchFamily="2" charset="0"/>
              </a:rPr>
              <a:t>USD$225 Member (Zone A)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Agrandir Text" panose="00000506000000000000" pitchFamily="2" charset="0"/>
              </a:rPr>
              <a:t>USD$300 Non-Member (Zone A)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Agrandir Text" panose="00000506000000000000" pitchFamily="2" charset="0"/>
              </a:rPr>
              <a:t>Earn 15 PDU’s to maintain credential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Agrandir Text" panose="00000506000000000000" pitchFamily="2" charset="0"/>
              </a:rPr>
              <a:t>Earn a digital badge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Agrandir Text" panose="00000506000000000000" pitchFamily="2" charset="0"/>
              </a:rPr>
              <a:t>Available both via Computer Based Testing (CBT) and Online Proctored Testing (OPT)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430423" y="1872396"/>
            <a:ext cx="5577840" cy="5031984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Agrandir Text" panose="00000506000000000000" pitchFamily="2" charset="0"/>
              </a:rPr>
              <a:t>4 Domain areas 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Agrandir Text" panose="00000506000000000000" pitchFamily="2" charset="0"/>
              </a:rPr>
              <a:t>Project Management Fundamentals and Core Concepts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Agrandir Text" panose="00000506000000000000" pitchFamily="2" charset="0"/>
              </a:rPr>
              <a:t>Predictive Plan-Based Methodologies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7030A0"/>
                </a:solidFill>
                <a:latin typeface="Agrandir Text" panose="00000506000000000000" pitchFamily="2" charset="0"/>
              </a:rPr>
              <a:t>NEW</a:t>
            </a:r>
            <a:r>
              <a:rPr lang="en-US" sz="1600" dirty="0">
                <a:latin typeface="Agrandir Text" panose="00000506000000000000" pitchFamily="2" charset="0"/>
              </a:rPr>
              <a:t> </a:t>
            </a:r>
            <a:r>
              <a:rPr lang="en-US" sz="1600" dirty="0">
                <a:solidFill>
                  <a:srgbClr val="7030A0"/>
                </a:solidFill>
                <a:latin typeface="Agrandir Text" panose="00000506000000000000" pitchFamily="2" charset="0"/>
              </a:rPr>
              <a:t>Agile Frameworks/Methodologies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7030A0"/>
                </a:solidFill>
                <a:latin typeface="Agrandir Text" panose="00000506000000000000" pitchFamily="2" charset="0"/>
              </a:rPr>
              <a:t>NEW Business Analysis Frameworks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Agrandir Text" panose="00000506000000000000" pitchFamily="2" charset="0"/>
              </a:rPr>
              <a:t>Pilot Animations and Comic Strips Items (English exam only)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Agrandir Text" panose="00000506000000000000" pitchFamily="2" charset="0"/>
              </a:rPr>
              <a:t>10-minute break in the exam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dirty="0">
              <a:latin typeface="Agrandir Text" panose="00000506000000000000" pitchFamily="2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Agrandir Text" panose="00000506000000000000" pitchFamily="2" charset="0"/>
              </a:rPr>
              <a:t>Exam to be available in in English 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Agrandir Text" panose="00000506000000000000" pitchFamily="2" charset="0"/>
              </a:rPr>
              <a:t>English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Agrandir Text" panose="00000506000000000000" pitchFamily="2" charset="0"/>
              </a:rPr>
              <a:t>Spanish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Agrandir Text" panose="00000506000000000000" pitchFamily="2" charset="0"/>
              </a:rPr>
              <a:t>French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Agrandir Text" panose="00000506000000000000" pitchFamily="2" charset="0"/>
              </a:rPr>
              <a:t>Arabic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Agrandir Text" panose="00000506000000000000" pitchFamily="2" charset="0"/>
              </a:rPr>
              <a:t>German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Agrandir Text" panose="00000506000000000000" pitchFamily="2" charset="0"/>
              </a:rPr>
              <a:t>Portuguese-Brazilian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Agrandir Text" panose="00000506000000000000" pitchFamily="2" charset="0"/>
              </a:rPr>
              <a:t>Japanese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Agrandir Text" panose="00000506000000000000" pitchFamily="2" charset="0"/>
              </a:rPr>
              <a:t>Chinese Simplified</a:t>
            </a:r>
          </a:p>
          <a:p>
            <a:pPr marL="742950" lvl="1" indent="-285750"/>
            <a:endParaRPr lang="en-US" b="1" dirty="0">
              <a:solidFill>
                <a:schemeClr val="accent1"/>
              </a:solidFill>
              <a:latin typeface="Agrandir Text" panose="00000506000000000000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800" dirty="0">
              <a:latin typeface="Agrandir Text" panose="00000506000000000000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800" dirty="0">
              <a:latin typeface="Agrandir Text" panose="00000506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>
              <a:latin typeface="Agrandir Text" panose="00000506000000000000" pitchFamily="2" charset="0"/>
            </a:endParaRPr>
          </a:p>
          <a:p>
            <a:endParaRPr lang="en-US" dirty="0">
              <a:latin typeface="Agrandir Text" panose="00000506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360" y="1048631"/>
            <a:ext cx="118931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1800" dirty="0">
                <a:solidFill>
                  <a:srgbClr val="000000"/>
                </a:solidFill>
                <a:effectLst/>
                <a:latin typeface="Agrandir" panose="00000500000000000000" pitchFamily="2" charset="0"/>
                <a:ea typeface="Times New Roman" panose="02020603050405020304" pitchFamily="18" charset="0"/>
              </a:rPr>
              <a:t>The updated Certified Associate in Project Management (CAPM)® will distinguish you in the job market and enhance your credibility. </a:t>
            </a:r>
            <a:r>
              <a:rPr lang="en-US" dirty="0">
                <a:solidFill>
                  <a:srgbClr val="000000"/>
                </a:solidFill>
                <a:latin typeface="Agrandir" panose="00000500000000000000" pitchFamily="2" charset="0"/>
                <a:ea typeface="Times New Roman" panose="02020603050405020304" pitchFamily="18" charset="0"/>
              </a:rPr>
              <a:t>The certification </a:t>
            </a:r>
            <a:r>
              <a:rPr lang="en-US" sz="1800" dirty="0">
                <a:solidFill>
                  <a:srgbClr val="000000"/>
                </a:solidFill>
                <a:effectLst/>
                <a:latin typeface="Agrandir" panose="00000500000000000000" pitchFamily="2" charset="0"/>
                <a:ea typeface="Times New Roman" panose="02020603050405020304" pitchFamily="18" charset="0"/>
              </a:rPr>
              <a:t> recognizes your foundational knowledge which includes predictive project management, agile principles and business analysis. </a:t>
            </a:r>
            <a:endParaRPr lang="en-US" sz="1800" dirty="0">
              <a:effectLst/>
              <a:latin typeface="Agrandir" panose="00000500000000000000" pitchFamily="2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0063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0CAB6AF-D986-BD12-0F8C-99CCDCCD5E42}"/>
              </a:ext>
            </a:extLst>
          </p:cNvPr>
          <p:cNvSpPr txBox="1">
            <a:spLocks/>
          </p:cNvSpPr>
          <p:nvPr/>
        </p:nvSpPr>
        <p:spPr>
          <a:xfrm>
            <a:off x="596038" y="285073"/>
            <a:ext cx="9613364" cy="15480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baseline="30000" dirty="0">
                <a:solidFill>
                  <a:schemeClr val="bg1"/>
                </a:solidFill>
                <a:latin typeface="Agrandir" panose="00000500000000000000" pitchFamily="2" charset="0"/>
              </a:rPr>
              <a:t>CAPM® Exam Eligibility 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47E08C4B-7158-8CF4-B90F-404045EBD2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456" y="6245352"/>
            <a:ext cx="411480" cy="411480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EDBAE42-7073-DA68-1150-7BA602C77E2D}"/>
              </a:ext>
            </a:extLst>
          </p:cNvPr>
          <p:cNvSpPr txBox="1">
            <a:spLocks/>
          </p:cNvSpPr>
          <p:nvPr/>
        </p:nvSpPr>
        <p:spPr>
          <a:xfrm>
            <a:off x="596038" y="4013818"/>
            <a:ext cx="7869006" cy="17865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600" dirty="0">
                <a:solidFill>
                  <a:schemeClr val="bg1"/>
                </a:solidFill>
                <a:latin typeface="Agrandir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Have at least 23 contact hours of project management education completed before the exam</a:t>
            </a:r>
          </a:p>
          <a:p>
            <a:pPr>
              <a:lnSpc>
                <a:spcPct val="100000"/>
              </a:lnSpc>
            </a:pPr>
            <a:endParaRPr lang="en-US" sz="2600" b="0" i="0" dirty="0">
              <a:effectLst/>
              <a:latin typeface="Agrandir" panose="000005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DB4A0D29-E624-4198-8911-996FF52D09F5}"/>
              </a:ext>
            </a:extLst>
          </p:cNvPr>
          <p:cNvSpPr txBox="1">
            <a:spLocks/>
          </p:cNvSpPr>
          <p:nvPr/>
        </p:nvSpPr>
        <p:spPr>
          <a:xfrm>
            <a:off x="630935" y="1833109"/>
            <a:ext cx="8858017" cy="17865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600" dirty="0">
                <a:solidFill>
                  <a:srgbClr val="FFFFFF"/>
                </a:solidFill>
                <a:latin typeface="Agrandir" panose="00000500000000000000" pitchFamily="2" charset="0"/>
                <a:cs typeface="Calibri" panose="020F0502020204030204" pitchFamily="34" charset="0"/>
              </a:rPr>
              <a:t>Have a secondary degree, such as a high school diploma, GED (general educational development) or global equivalent</a:t>
            </a:r>
            <a:endParaRPr lang="en-US" sz="2600" b="0" i="0" dirty="0">
              <a:solidFill>
                <a:srgbClr val="FFFFFF"/>
              </a:solidFill>
              <a:effectLst/>
              <a:latin typeface="Agrandir" panose="00000500000000000000" pitchFamily="2" charset="0"/>
              <a:cs typeface="Calibri" panose="020F050202020403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7E6E7F7-621F-405F-AB79-644531FB892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3361" y="220884"/>
            <a:ext cx="8636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39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D491D-5A95-2C46-016D-CFEAF07AE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Agrandir" panose="00000500000000000000" pitchFamily="2" charset="0"/>
              </a:rPr>
              <a:t>State of the market 2022</a:t>
            </a:r>
            <a:r>
              <a:rPr lang="en-US" sz="3600" b="1" baseline="30000" dirty="0">
                <a:latin typeface="Agrandir" panose="00000500000000000000" pitchFamily="2" charset="0"/>
              </a:rPr>
              <a:t>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7F29F0-50A9-1615-4127-1A24473BFB7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1" y="1670877"/>
            <a:ext cx="7208519" cy="1512264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Agrandir" panose="00000500000000000000" pitchFamily="2" charset="0"/>
              </a:rPr>
              <a:t>There are currently 90 million project management-oriented employment (PMOE) around the world</a:t>
            </a:r>
            <a:endParaRPr lang="en-US" sz="1500" i="1" dirty="0">
              <a:solidFill>
                <a:schemeClr val="tx1">
                  <a:lumMod val="65000"/>
                  <a:lumOff val="35000"/>
                </a:schemeClr>
              </a:solidFill>
              <a:latin typeface="Agrandir" panose="000005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9A5569-3C5C-7A98-27CE-3C74F38C34C4}"/>
              </a:ext>
            </a:extLst>
          </p:cNvPr>
          <p:cNvSpPr txBox="1"/>
          <p:nvPr/>
        </p:nvSpPr>
        <p:spPr>
          <a:xfrm>
            <a:off x="816106" y="3233618"/>
            <a:ext cx="651936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grandir" panose="00000500000000000000" pitchFamily="2" charset="0"/>
              </a:rPr>
              <a:t>By 2030, the global economy will need 102 million people for PMOE</a:t>
            </a:r>
            <a:br>
              <a:rPr lang="en-US" sz="2800" dirty="0">
                <a:latin typeface="Agrandir" panose="00000500000000000000" pitchFamily="2" charset="0"/>
              </a:rPr>
            </a:br>
            <a:endParaRPr lang="en-US" sz="2800" dirty="0">
              <a:latin typeface="Agrandir" panose="00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2667A9-F05A-C8F3-EE10-24E35B544380}"/>
              </a:ext>
            </a:extLst>
          </p:cNvPr>
          <p:cNvSpPr txBox="1"/>
          <p:nvPr/>
        </p:nvSpPr>
        <p:spPr>
          <a:xfrm>
            <a:off x="816106" y="4348795"/>
            <a:ext cx="65193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grandir" panose="00000500000000000000" pitchFamily="2" charset="0"/>
              </a:rPr>
              <a:t>But there’s a problem 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1D730B-97EA-1052-0741-23FFB3B8F973}"/>
              </a:ext>
            </a:extLst>
          </p:cNvPr>
          <p:cNvSpPr txBox="1"/>
          <p:nvPr/>
        </p:nvSpPr>
        <p:spPr>
          <a:xfrm>
            <a:off x="840403" y="5551808"/>
            <a:ext cx="74629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4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grandir" panose="00000500000000000000" pitchFamily="2" charset="0"/>
              </a:rPr>
              <a:t>1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grandir" panose="00000500000000000000" pitchFamily="2" charset="0"/>
              </a:rPr>
              <a:t> Project </a:t>
            </a:r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grandir" panose="00000500000000000000" pitchFamily="2" charset="0"/>
              </a:rPr>
              <a:t>Talent Gap: Ten-Year Employment Trends, Costs, and Global Implications.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grandir" panose="00000500000000000000" pitchFamily="2" charset="0"/>
              </a:rPr>
              <a:t> Management Institute. 2021. </a:t>
            </a:r>
            <a:endParaRPr lang="en-US" sz="1400" i="1" dirty="0">
              <a:solidFill>
                <a:schemeClr val="tx1">
                  <a:lumMod val="65000"/>
                  <a:lumOff val="35000"/>
                </a:schemeClr>
              </a:solidFill>
              <a:latin typeface="Agrandir" panose="00000500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9F650B0-8995-D30B-1DC4-30C6BABD0B6C}"/>
              </a:ext>
            </a:extLst>
          </p:cNvPr>
          <p:cNvGrpSpPr/>
          <p:nvPr/>
        </p:nvGrpSpPr>
        <p:grpSpPr>
          <a:xfrm rot="16200000">
            <a:off x="6729892" y="3418901"/>
            <a:ext cx="3906201" cy="633155"/>
            <a:chOff x="4247633" y="1820473"/>
            <a:chExt cx="2507200" cy="378198"/>
          </a:xfrm>
        </p:grpSpPr>
        <p:sp>
          <p:nvSpPr>
            <p:cNvPr id="11" name="Rectangle: Rounded Corners 25">
              <a:extLst>
                <a:ext uri="{FF2B5EF4-FFF2-40B4-BE49-F238E27FC236}">
                  <a16:creationId xmlns:a16="http://schemas.microsoft.com/office/drawing/2014/main" id="{0EBBF735-E05C-0B76-C8EE-DB12A2373463}"/>
                </a:ext>
              </a:extLst>
            </p:cNvPr>
            <p:cNvSpPr/>
            <p:nvPr/>
          </p:nvSpPr>
          <p:spPr>
            <a:xfrm>
              <a:off x="4247633" y="1820473"/>
              <a:ext cx="2507200" cy="378198"/>
            </a:xfrm>
            <a:prstGeom prst="roundRect">
              <a:avLst>
                <a:gd name="adj" fmla="val 50000"/>
              </a:avLst>
            </a:prstGeom>
            <a:solidFill>
              <a:srgbClr val="FA65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53F68F9-B441-16EE-E82A-77EABED81BD6}"/>
                </a:ext>
              </a:extLst>
            </p:cNvPr>
            <p:cNvSpPr/>
            <p:nvPr/>
          </p:nvSpPr>
          <p:spPr>
            <a:xfrm>
              <a:off x="6414811" y="1851457"/>
              <a:ext cx="316230" cy="31623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36000">
                  <a:srgbClr val="FA651A">
                    <a:lumMod val="45000"/>
                    <a:lumOff val="55000"/>
                  </a:srgbClr>
                </a:gs>
                <a:gs pos="69000">
                  <a:srgbClr val="FF610F"/>
                </a:gs>
                <a:gs pos="100000">
                  <a:srgbClr val="FF610F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FF61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2161FE4-D4A4-3763-0C14-DF174BCB7D3A}"/>
              </a:ext>
            </a:extLst>
          </p:cNvPr>
          <p:cNvGrpSpPr/>
          <p:nvPr/>
        </p:nvGrpSpPr>
        <p:grpSpPr>
          <a:xfrm rot="16200000">
            <a:off x="7534371" y="3119055"/>
            <a:ext cx="4455353" cy="633155"/>
            <a:chOff x="4260918" y="2419409"/>
            <a:chExt cx="2340043" cy="378198"/>
          </a:xfrm>
        </p:grpSpPr>
        <p:sp>
          <p:nvSpPr>
            <p:cNvPr id="14" name="Rectangle: Rounded Corners 26">
              <a:extLst>
                <a:ext uri="{FF2B5EF4-FFF2-40B4-BE49-F238E27FC236}">
                  <a16:creationId xmlns:a16="http://schemas.microsoft.com/office/drawing/2014/main" id="{06638406-DF52-6AA4-1C1A-F4AFB763D84D}"/>
                </a:ext>
              </a:extLst>
            </p:cNvPr>
            <p:cNvSpPr/>
            <p:nvPr/>
          </p:nvSpPr>
          <p:spPr>
            <a:xfrm>
              <a:off x="4260918" y="2419409"/>
              <a:ext cx="2340043" cy="378198"/>
            </a:xfrm>
            <a:prstGeom prst="roundRect">
              <a:avLst>
                <a:gd name="adj" fmla="val 50000"/>
              </a:avLst>
            </a:prstGeom>
            <a:solidFill>
              <a:srgbClr val="FA65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7E8140B-70B7-310A-0F3C-F8F13B5459B3}"/>
                </a:ext>
              </a:extLst>
            </p:cNvPr>
            <p:cNvSpPr/>
            <p:nvPr/>
          </p:nvSpPr>
          <p:spPr>
            <a:xfrm>
              <a:off x="6256696" y="2453265"/>
              <a:ext cx="316230" cy="31623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36000">
                  <a:srgbClr val="FA651A">
                    <a:lumMod val="45000"/>
                    <a:lumOff val="55000"/>
                  </a:srgbClr>
                </a:gs>
                <a:gs pos="69000">
                  <a:srgbClr val="FF610F"/>
                </a:gs>
                <a:gs pos="100000">
                  <a:srgbClr val="FF610F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FF61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C624D59-C988-92FA-73F2-F5E2B9508909}"/>
              </a:ext>
            </a:extLst>
          </p:cNvPr>
          <p:cNvSpPr txBox="1"/>
          <p:nvPr/>
        </p:nvSpPr>
        <p:spPr>
          <a:xfrm>
            <a:off x="8046720" y="1360822"/>
            <a:ext cx="1272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A651A"/>
                </a:solidFill>
                <a:latin typeface="Agrandir" panose="00000500000000000000" pitchFamily="2" charset="0"/>
              </a:rPr>
              <a:t>90 mil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968B7F-5357-A4C8-AEA8-11B543E3BB17}"/>
              </a:ext>
            </a:extLst>
          </p:cNvPr>
          <p:cNvSpPr txBox="1"/>
          <p:nvPr/>
        </p:nvSpPr>
        <p:spPr>
          <a:xfrm>
            <a:off x="9065690" y="782972"/>
            <a:ext cx="139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A651A"/>
                </a:solidFill>
                <a:latin typeface="Agrandir" panose="00000500000000000000" pitchFamily="2" charset="0"/>
              </a:rPr>
              <a:t>102 mil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182C24F-0422-7FA1-FAEE-A3390C4C6FF8}"/>
              </a:ext>
            </a:extLst>
          </p:cNvPr>
          <p:cNvSpPr txBox="1"/>
          <p:nvPr/>
        </p:nvSpPr>
        <p:spPr>
          <a:xfrm>
            <a:off x="8300881" y="5743122"/>
            <a:ext cx="72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" dirty="0">
                <a:latin typeface="Agrandir" panose="00000500000000000000" pitchFamily="2" charset="0"/>
              </a:rPr>
              <a:t>2022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EF97E0B-AF6A-D91E-C289-C215FC9611CD}"/>
              </a:ext>
            </a:extLst>
          </p:cNvPr>
          <p:cNvSpPr txBox="1"/>
          <p:nvPr/>
        </p:nvSpPr>
        <p:spPr>
          <a:xfrm>
            <a:off x="9324730" y="5743122"/>
            <a:ext cx="83801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" dirty="0">
                <a:latin typeface="Agrandir" panose="00000500000000000000" pitchFamily="2" charset="0"/>
              </a:rPr>
              <a:t>2030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7B51EF-9166-752D-95AB-8FDE4BF5F2E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3121" y="180181"/>
            <a:ext cx="847725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60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1903DF1-98E4-7943-9E91-F0FC396A80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51912" y="0"/>
            <a:ext cx="3240088" cy="6858000"/>
          </a:xfrm>
          <a:solidFill>
            <a:srgbClr val="FF610D"/>
          </a:solidFill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FFFFFF"/>
                </a:solidFill>
                <a:latin typeface="Agrandir" panose="00000500000000000000" pitchFamily="2" charset="0"/>
              </a:rPr>
              <a:t>[Chapter logo]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E31C1D-DC4E-7643-A264-BC95830A2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3986-7BF2-0746-AD8B-D1EB6734F17D}" type="datetime3">
              <a:rPr lang="en-US" smtClean="0">
                <a:latin typeface="Agrandir" panose="00000500000000000000" pitchFamily="2" charset="0"/>
              </a:rPr>
              <a:t>23 July 2023</a:t>
            </a:fld>
            <a:endParaRPr lang="en-US" dirty="0">
              <a:latin typeface="Agrandir" panose="00000500000000000000" pitchFamily="2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A4156D-E726-F847-9DDB-F59B6EF87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effectLst/>
                <a:latin typeface="Agrandir" panose="00000500000000000000" pitchFamily="2" charset="0"/>
              </a:rPr>
              <a:t>Filling the Growing Need for Skilled Project Managers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836CE3-2EB6-7F47-B775-EC5DEF31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FCEF-5573-7E43-8272-70C9D66591DA}" type="slidenum">
              <a:rPr lang="en-US" smtClean="0">
                <a:latin typeface="Agrandir" panose="00000500000000000000" pitchFamily="2" charset="0"/>
              </a:rPr>
              <a:pPr/>
              <a:t>20</a:t>
            </a:fld>
            <a:endParaRPr lang="en-US">
              <a:latin typeface="Agrandir" panose="000005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C69295-CDA8-05B5-CB8A-90D41C57DAC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100000"/>
          </a:blip>
          <a:stretch>
            <a:fillRect/>
          </a:stretch>
        </p:blipFill>
        <p:spPr>
          <a:xfrm>
            <a:off x="9649825" y="3954476"/>
            <a:ext cx="1834737" cy="1834737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6D788CF4-7E2A-AD09-7ED7-9F45B121C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302838"/>
            <a:ext cx="8195691" cy="809183"/>
          </a:xfrm>
        </p:spPr>
        <p:txBody>
          <a:bodyPr anchor="t" anchorCtr="0"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/>
                <a:latin typeface="Agrandir" panose="00000500000000000000" pitchFamily="2" charset="0"/>
              </a:rPr>
              <a:t>How do I obtain 23 contact hours to sit for the CAPM® exam?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2FDE57-01BD-9A69-9824-DC4AAFDCC7CD}"/>
              </a:ext>
            </a:extLst>
          </p:cNvPr>
          <p:cNvSpPr txBox="1"/>
          <p:nvPr/>
        </p:nvSpPr>
        <p:spPr>
          <a:xfrm>
            <a:off x="314324" y="1783687"/>
            <a:ext cx="88992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Clr>
                <a:srgbClr val="FA651A"/>
              </a:buClr>
              <a:buSzPct val="60000"/>
              <a:buFont typeface="Arial" panose="020B0604020202020204" pitchFamily="34" charset="0"/>
              <a:buChar char="•"/>
            </a:pPr>
            <a:r>
              <a:rPr lang="en-US" sz="2400" dirty="0">
                <a:latin typeface="Agrandir" panose="00000500000000000000" pitchFamily="2" charset="0"/>
                <a:cs typeface="Arial" panose="020B0604020202020204" pitchFamily="34" charset="0"/>
              </a:rPr>
              <a:t>[DESCRIPTION OF [ CHAPTER TRAINING</a:t>
            </a:r>
          </a:p>
          <a:p>
            <a:pPr marL="457200" indent="-457200">
              <a:buClr>
                <a:srgbClr val="FA651A"/>
              </a:buClr>
              <a:buSzPct val="60000"/>
              <a:buFont typeface="Arial" panose="020B0604020202020204" pitchFamily="34" charset="0"/>
              <a:buChar char="•"/>
            </a:pPr>
            <a:endParaRPr lang="en-US" sz="2400" dirty="0">
              <a:latin typeface="Agrandir" panose="00000500000000000000" pitchFamily="2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FA651A"/>
              </a:buClr>
              <a:buSzPct val="60000"/>
              <a:buFont typeface="Arial" panose="020B0604020202020204" pitchFamily="34" charset="0"/>
              <a:buChar char="•"/>
            </a:pPr>
            <a:r>
              <a:rPr lang="en-US" sz="2400" dirty="0">
                <a:latin typeface="Agrandir" panose="00000500000000000000" pitchFamily="2" charset="0"/>
                <a:cs typeface="Arial" panose="020B0604020202020204" pitchFamily="34" charset="0"/>
              </a:rPr>
              <a:t>[DATE &amp; TIME]</a:t>
            </a:r>
            <a:endParaRPr lang="en-US" sz="2400" dirty="0">
              <a:effectLst/>
              <a:latin typeface="Agrandi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3451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48140-24C0-B646-8E82-5F287928DA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cap="none" dirty="0">
                <a:latin typeface="Agrandir" panose="00000500000000000000" pitchFamily="2" charset="0"/>
              </a:rPr>
              <a:t>Q&amp;A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85372C-AEC0-4280-ACB5-9A4BDEDFCE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>
              <a:latin typeface="Agrandi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075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48140-24C0-B646-8E82-5F287928DA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911" y="4376565"/>
            <a:ext cx="4592045" cy="961962"/>
          </a:xfrm>
        </p:spPr>
        <p:txBody>
          <a:bodyPr>
            <a:noAutofit/>
          </a:bodyPr>
          <a:lstStyle/>
          <a:p>
            <a:r>
              <a:rPr lang="en-US" sz="2800" cap="none" dirty="0">
                <a:latin typeface="Agrandir" panose="00000500000000000000" pitchFamily="2" charset="0"/>
              </a:rPr>
              <a:t>Thank you! </a:t>
            </a:r>
          </a:p>
        </p:txBody>
      </p:sp>
    </p:spTree>
    <p:extLst>
      <p:ext uri="{BB962C8B-B14F-4D97-AF65-F5344CB8AC3E}">
        <p14:creationId xmlns:p14="http://schemas.microsoft.com/office/powerpoint/2010/main" val="3312554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D7B48809-57B4-0EF8-07BD-EE303A6FF3AE}"/>
              </a:ext>
            </a:extLst>
          </p:cNvPr>
          <p:cNvSpPr txBox="1">
            <a:spLocks/>
          </p:cNvSpPr>
          <p:nvPr/>
        </p:nvSpPr>
        <p:spPr>
          <a:xfrm>
            <a:off x="-39244" y="0"/>
            <a:ext cx="5012881" cy="6858000"/>
          </a:xfrm>
          <a:prstGeom prst="rect">
            <a:avLst/>
          </a:prstGeom>
          <a:solidFill>
            <a:srgbClr val="5611AF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610D"/>
              </a:buClr>
              <a:buSzPct val="60000"/>
              <a:buFont typeface="Arial"/>
              <a:buChar char="•"/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610D"/>
              </a:buClr>
              <a:buSzPct val="60000"/>
              <a:buFont typeface="Arial"/>
              <a:buChar char="•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65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610D"/>
              </a:buClr>
              <a:buSzPct val="80000"/>
              <a:buFont typeface="System Font Regular"/>
              <a:buChar char="–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93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610D"/>
              </a:buClr>
              <a:buSzPct val="80000"/>
              <a:buFont typeface="System Font Regular"/>
              <a:buChar char="–"/>
              <a:tabLst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A651A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AD59A9-FF72-EE4C-739B-49A6F596C524}"/>
              </a:ext>
            </a:extLst>
          </p:cNvPr>
          <p:cNvSpPr txBox="1"/>
          <p:nvPr/>
        </p:nvSpPr>
        <p:spPr>
          <a:xfrm>
            <a:off x="519031" y="1827350"/>
            <a:ext cx="417957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bg1"/>
                </a:solidFill>
                <a:effectLst/>
                <a:latin typeface="Agrandir" panose="00000500000000000000" pitchFamily="2" charset="0"/>
                <a:ea typeface="Times New Roman" panose="02020603050405020304" pitchFamily="18" charset="0"/>
              </a:rPr>
              <a:t>The problem is the gap between growing opportunities in PMOE and the availability of talented people to fill those roles</a:t>
            </a:r>
            <a:r>
              <a:rPr lang="en-US" sz="2800" baseline="30000" dirty="0">
                <a:solidFill>
                  <a:schemeClr val="bg1"/>
                </a:solidFill>
                <a:effectLst/>
                <a:latin typeface="Agrandir" panose="00000500000000000000" pitchFamily="2" charset="0"/>
                <a:ea typeface="Times New Roman" panose="02020603050405020304" pitchFamily="18" charset="0"/>
              </a:rPr>
              <a:t>1</a:t>
            </a:r>
            <a:endParaRPr lang="en-US" sz="2800" dirty="0">
              <a:solidFill>
                <a:schemeClr val="bg1"/>
              </a:solidFill>
              <a:effectLst/>
              <a:latin typeface="Agrandir" panose="00000500000000000000" pitchFamily="2" charset="0"/>
              <a:ea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B69B19B-45A5-61E2-1EC9-7A65C6F98EA6}"/>
              </a:ext>
            </a:extLst>
          </p:cNvPr>
          <p:cNvSpPr txBox="1">
            <a:spLocks/>
          </p:cNvSpPr>
          <p:nvPr/>
        </p:nvSpPr>
        <p:spPr>
          <a:xfrm>
            <a:off x="493357" y="414783"/>
            <a:ext cx="420525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  <a:latin typeface="Agrandir" panose="00000500000000000000" pitchFamily="2" charset="0"/>
              </a:rPr>
              <a:t>The talent gap</a:t>
            </a:r>
            <a:endParaRPr lang="en-US" sz="3600" b="1" baseline="30000" dirty="0">
              <a:solidFill>
                <a:schemeClr val="bg1"/>
              </a:solidFill>
              <a:latin typeface="Agrandir" panose="00000500000000000000" pitchFamily="2" charset="0"/>
            </a:endParaRPr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73D8FD09-DF93-E723-1E8F-56B2C9AF7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56" y="6245352"/>
            <a:ext cx="411480" cy="41148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7F4BE7E-CA47-933D-4CC3-90FF757808E4}"/>
              </a:ext>
            </a:extLst>
          </p:cNvPr>
          <p:cNvSpPr txBox="1"/>
          <p:nvPr/>
        </p:nvSpPr>
        <p:spPr>
          <a:xfrm>
            <a:off x="493357" y="5005847"/>
            <a:ext cx="367148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400" baseline="30000" dirty="0">
                <a:solidFill>
                  <a:schemeClr val="bg1"/>
                </a:solidFill>
                <a:latin typeface="Agrandir" panose="00000500000000000000" pitchFamily="2" charset="0"/>
              </a:rPr>
              <a:t>1</a:t>
            </a:r>
            <a:r>
              <a:rPr lang="en-US" sz="1400" dirty="0">
                <a:solidFill>
                  <a:schemeClr val="bg1"/>
                </a:solidFill>
                <a:latin typeface="Agrandir" panose="00000500000000000000" pitchFamily="2" charset="0"/>
              </a:rPr>
              <a:t> Project Management Institute. 2021. </a:t>
            </a:r>
            <a:r>
              <a:rPr lang="en-US" sz="1400" i="1" dirty="0">
                <a:solidFill>
                  <a:schemeClr val="bg1"/>
                </a:solidFill>
                <a:latin typeface="Agrandir" panose="00000500000000000000" pitchFamily="2" charset="0"/>
              </a:rPr>
              <a:t>Talent Gap: Ten-Year Employment Trends, Costs, and Global Implications.</a:t>
            </a:r>
            <a:endParaRPr lang="en-US" sz="1400" dirty="0">
              <a:solidFill>
                <a:schemeClr val="bg1"/>
              </a:solidFill>
              <a:latin typeface="Agrandir" panose="00000500000000000000" pitchFamily="2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F79A169-88CC-D60C-473B-BEA5CFC7B402}"/>
              </a:ext>
            </a:extLst>
          </p:cNvPr>
          <p:cNvSpPr txBox="1">
            <a:spLocks/>
          </p:cNvSpPr>
          <p:nvPr/>
        </p:nvSpPr>
        <p:spPr>
          <a:xfrm>
            <a:off x="5531912" y="2458332"/>
            <a:ext cx="6141057" cy="89414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>
                <a:latin typeface="Agrandir" panose="00000500000000000000" pitchFamily="2" charset="0"/>
              </a:rPr>
              <a:t>12 million new jobs in PMOE globally over the next 8 years</a:t>
            </a:r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919C9081-75D8-BDC5-2DC4-B49572DBE0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1912" y="1827350"/>
            <a:ext cx="33715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A651A"/>
                </a:solidFill>
                <a:effectLst/>
                <a:uLnTx/>
                <a:uFillTx/>
                <a:latin typeface="Agrandir" panose="00000500000000000000" pitchFamily="2" charset="0"/>
              </a:rPr>
              <a:t>Here’s why: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A651A"/>
              </a:solidFill>
              <a:effectLst/>
              <a:uLnTx/>
              <a:uFillTx/>
              <a:latin typeface="Agrandir" panose="00000500000000000000" pitchFamily="2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D5C2B55-6E03-985D-F600-0063C7E637FE}"/>
              </a:ext>
            </a:extLst>
          </p:cNvPr>
          <p:cNvSpPr txBox="1">
            <a:spLocks/>
          </p:cNvSpPr>
          <p:nvPr/>
        </p:nvSpPr>
        <p:spPr>
          <a:xfrm>
            <a:off x="5531912" y="3616795"/>
            <a:ext cx="5680040" cy="89414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>
                <a:latin typeface="Agrandir" panose="00000500000000000000" pitchFamily="2" charset="0"/>
              </a:rPr>
              <a:t>13 million people in PMOE will retire by 2030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F880123-0FAA-1DD3-9F5B-7B5B92240FB0}"/>
              </a:ext>
            </a:extLst>
          </p:cNvPr>
          <p:cNvGrpSpPr/>
          <p:nvPr/>
        </p:nvGrpSpPr>
        <p:grpSpPr>
          <a:xfrm>
            <a:off x="11134725" y="198883"/>
            <a:ext cx="852488" cy="852487"/>
            <a:chOff x="11020425" y="303213"/>
            <a:chExt cx="852488" cy="852487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6852C6B5-A28F-D391-B2A4-92A73A9868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0425" y="728663"/>
              <a:ext cx="425450" cy="427037"/>
            </a:xfrm>
            <a:custGeom>
              <a:avLst/>
              <a:gdLst>
                <a:gd name="T0" fmla="*/ 0 w 1439"/>
                <a:gd name="T1" fmla="*/ 0 h 1440"/>
                <a:gd name="T2" fmla="*/ 0 w 1439"/>
                <a:gd name="T3" fmla="*/ 0 h 1440"/>
                <a:gd name="T4" fmla="*/ 1439 w 1439"/>
                <a:gd name="T5" fmla="*/ 1440 h 1440"/>
                <a:gd name="T6" fmla="*/ 1439 w 1439"/>
                <a:gd name="T7" fmla="*/ 0 h 1440"/>
                <a:gd name="T8" fmla="*/ 0 w 1439"/>
                <a:gd name="T9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9" h="1440">
                  <a:moveTo>
                    <a:pt x="0" y="0"/>
                  </a:moveTo>
                  <a:lnTo>
                    <a:pt x="0" y="0"/>
                  </a:lnTo>
                  <a:lnTo>
                    <a:pt x="1439" y="1440"/>
                  </a:lnTo>
                  <a:lnTo>
                    <a:pt x="143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1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F5A62E6-5971-5D3C-5E5A-2F870D5C22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0425" y="303213"/>
              <a:ext cx="852488" cy="852487"/>
            </a:xfrm>
            <a:custGeom>
              <a:avLst/>
              <a:gdLst>
                <a:gd name="T0" fmla="*/ 0 w 2879"/>
                <a:gd name="T1" fmla="*/ 0 h 2879"/>
                <a:gd name="T2" fmla="*/ 0 w 2879"/>
                <a:gd name="T3" fmla="*/ 0 h 2879"/>
                <a:gd name="T4" fmla="*/ 2879 w 2879"/>
                <a:gd name="T5" fmla="*/ 2879 h 2879"/>
                <a:gd name="T6" fmla="*/ 2879 w 2879"/>
                <a:gd name="T7" fmla="*/ 0 h 2879"/>
                <a:gd name="T8" fmla="*/ 0 w 2879"/>
                <a:gd name="T9" fmla="*/ 0 h 2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79" h="2879">
                  <a:moveTo>
                    <a:pt x="0" y="0"/>
                  </a:moveTo>
                  <a:lnTo>
                    <a:pt x="0" y="0"/>
                  </a:lnTo>
                  <a:lnTo>
                    <a:pt x="2879" y="2879"/>
                  </a:lnTo>
                  <a:lnTo>
                    <a:pt x="28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1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139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4543FD18-A871-73E4-FDF5-30642AEECE7E}"/>
              </a:ext>
            </a:extLst>
          </p:cNvPr>
          <p:cNvSpPr txBox="1">
            <a:spLocks/>
          </p:cNvSpPr>
          <p:nvPr/>
        </p:nvSpPr>
        <p:spPr>
          <a:xfrm>
            <a:off x="838199" y="694502"/>
            <a:ext cx="5773616" cy="7481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grandir" panose="00000500000000000000" pitchFamily="2" charset="0"/>
              </a:rPr>
              <a:t>The talent group</a:t>
            </a:r>
            <a:endParaRPr lang="en-US" sz="3600" b="1" baseline="30000" dirty="0">
              <a:latin typeface="Agrandir" panose="00000500000000000000" pitchFamily="2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738F792C-8C54-495F-7424-DA121C3AB2C9}"/>
              </a:ext>
            </a:extLst>
          </p:cNvPr>
          <p:cNvSpPr txBox="1">
            <a:spLocks/>
          </p:cNvSpPr>
          <p:nvPr/>
        </p:nvSpPr>
        <p:spPr>
          <a:xfrm>
            <a:off x="838201" y="1670877"/>
            <a:ext cx="7208519" cy="1512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grandir" panose="00000500000000000000" pitchFamily="2" charset="0"/>
              </a:rPr>
              <a:t>12 million new jobs + replacing 13 million retirees = 25 million new project managers by the end of the decade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C29977B-7166-4253-FC57-8DAA39E01696}"/>
              </a:ext>
            </a:extLst>
          </p:cNvPr>
          <p:cNvSpPr txBox="1">
            <a:spLocks/>
          </p:cNvSpPr>
          <p:nvPr/>
        </p:nvSpPr>
        <p:spPr>
          <a:xfrm>
            <a:off x="838201" y="3172916"/>
            <a:ext cx="7131434" cy="1512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grandir" panose="00000500000000000000" pitchFamily="2" charset="0"/>
              </a:rPr>
              <a:t>To meet the demand, at least </a:t>
            </a:r>
            <a:r>
              <a:rPr lang="en-US" b="1" dirty="0">
                <a:solidFill>
                  <a:srgbClr val="FA651A"/>
                </a:solidFill>
                <a:latin typeface="Agrandir" panose="00000500000000000000" pitchFamily="2" charset="0"/>
              </a:rPr>
              <a:t>2.3 million more</a:t>
            </a:r>
            <a:r>
              <a:rPr lang="en-US" dirty="0">
                <a:latin typeface="Agrandir" panose="00000500000000000000" pitchFamily="2" charset="0"/>
              </a:rPr>
              <a:t> people must enter PMOE each year just to keep up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ED2BC7F-8942-2569-CA72-C86F4649D0E2}"/>
              </a:ext>
            </a:extLst>
          </p:cNvPr>
          <p:cNvSpPr txBox="1">
            <a:spLocks/>
          </p:cNvSpPr>
          <p:nvPr/>
        </p:nvSpPr>
        <p:spPr>
          <a:xfrm>
            <a:off x="838201" y="4685180"/>
            <a:ext cx="7208519" cy="1512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grandir" panose="00000500000000000000" pitchFamily="2" charset="0"/>
              </a:rPr>
              <a:t>Some of those new project managers could come from within organizations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150F440-28BE-644E-65B9-97BA6AA50F39}"/>
              </a:ext>
            </a:extLst>
          </p:cNvPr>
          <p:cNvSpPr/>
          <p:nvPr/>
        </p:nvSpPr>
        <p:spPr>
          <a:xfrm>
            <a:off x="8709072" y="0"/>
            <a:ext cx="2644727" cy="6858000"/>
          </a:xfrm>
          <a:prstGeom prst="rect">
            <a:avLst/>
          </a:prstGeom>
          <a:solidFill>
            <a:srgbClr val="FA65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>
              <a:latin typeface="Agrandir" panose="000005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AD79582-F621-1FD5-4630-45FBA4CEB767}"/>
              </a:ext>
            </a:extLst>
          </p:cNvPr>
          <p:cNvSpPr txBox="1"/>
          <p:nvPr/>
        </p:nvSpPr>
        <p:spPr>
          <a:xfrm>
            <a:off x="9104577" y="1815923"/>
            <a:ext cx="185371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grandir" panose="00000500000000000000" pitchFamily="2" charset="0"/>
              </a:rPr>
              <a:t>25 million</a:t>
            </a:r>
            <a:r>
              <a:rPr lang="en-US" sz="2400" dirty="0">
                <a:solidFill>
                  <a:schemeClr val="bg1"/>
                </a:solidFill>
                <a:latin typeface="Agrandir" panose="00000500000000000000" pitchFamily="2" charset="0"/>
              </a:rPr>
              <a:t> new project managers by the end of the decade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0A8027FB-8908-208C-4A16-F93AAD9097C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100000"/>
          </a:blip>
          <a:stretch>
            <a:fillRect/>
          </a:stretch>
        </p:blipFill>
        <p:spPr>
          <a:xfrm>
            <a:off x="9188834" y="5133012"/>
            <a:ext cx="1731849" cy="173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93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  <p:extLst>
    <p:ext uri="{6950BFC3-D8DA-4A85-94F7-54DA5524770B}">
      <p188:commentRel xmlns:p188="http://schemas.microsoft.com/office/powerpoint/2018/8/main" r:id="rId2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BF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A43A480F-CC2B-4546-BE06-D27B2FF550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58"/>
          <a:stretch/>
        </p:blipFill>
        <p:spPr>
          <a:xfrm>
            <a:off x="260659" y="480898"/>
            <a:ext cx="6024734" cy="55862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6D491D-5A95-2C46-016D-CFEAF07AEA7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568442" y="1339580"/>
            <a:ext cx="6024734" cy="765077"/>
          </a:xfrm>
          <a:prstGeom prst="rect">
            <a:avLst/>
          </a:prstGeom>
        </p:spPr>
        <p:txBody>
          <a:bodyPr/>
          <a:lstStyle/>
          <a:p>
            <a:r>
              <a:rPr lang="en-US" sz="3600" b="1" dirty="0">
                <a:solidFill>
                  <a:srgbClr val="FFFFFF"/>
                </a:solidFill>
              </a:rPr>
              <a:t>Organizational needs</a:t>
            </a:r>
            <a:endParaRPr lang="en-US" sz="3600" b="1" baseline="30000" dirty="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3E983B-8422-6213-5724-88E816B0CA81}"/>
              </a:ext>
            </a:extLst>
          </p:cNvPr>
          <p:cNvSpPr txBox="1"/>
          <p:nvPr/>
        </p:nvSpPr>
        <p:spPr>
          <a:xfrm>
            <a:off x="6568442" y="2331015"/>
            <a:ext cx="528476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Agrandir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en-US" sz="2800" dirty="0">
                <a:solidFill>
                  <a:srgbClr val="FFFFFF"/>
                </a:solidFill>
                <a:effectLst/>
                <a:latin typeface="Agrandir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enior leaders say their organizations often struggle to bridge the gap between strategic planning and day-to-day implementation</a:t>
            </a:r>
            <a:r>
              <a:rPr lang="en-US" sz="2800" baseline="30000" dirty="0">
                <a:solidFill>
                  <a:srgbClr val="FFFFFF"/>
                </a:solidFill>
                <a:effectLst/>
                <a:latin typeface="Agrandir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2149A0-CE0F-9E66-76F7-78300228A1CD}"/>
              </a:ext>
            </a:extLst>
          </p:cNvPr>
          <p:cNvSpPr txBox="1"/>
          <p:nvPr/>
        </p:nvSpPr>
        <p:spPr>
          <a:xfrm>
            <a:off x="6568442" y="5358410"/>
            <a:ext cx="52847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400" b="1" baseline="30000" dirty="0">
                <a:solidFill>
                  <a:srgbClr val="FFFFFF"/>
                </a:solidFill>
                <a:effectLst/>
                <a:latin typeface="Agrandir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1 </a:t>
            </a:r>
            <a:r>
              <a:rPr lang="en-US" sz="1400" dirty="0">
                <a:solidFill>
                  <a:srgbClr val="FFFFFF"/>
                </a:solidFill>
                <a:effectLst/>
                <a:latin typeface="Agrandir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PMI 2017.  </a:t>
            </a:r>
            <a:r>
              <a:rPr lang="en-US" sz="1400" i="1" dirty="0">
                <a:solidFill>
                  <a:srgbClr val="FFFFFF"/>
                </a:solidFill>
                <a:effectLst/>
                <a:latin typeface="Agrandir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PMI’s pulse of the profession 2017. Success Rates Rise . Transforming the high cost of low performance</a:t>
            </a:r>
            <a:r>
              <a:rPr lang="en-US" sz="1400" dirty="0">
                <a:solidFill>
                  <a:srgbClr val="FFFFFF"/>
                </a:solidFill>
                <a:effectLst/>
                <a:latin typeface="Agrandir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860CD3-D5EF-0EC8-9D2A-7FA6145EEA0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11080322" y="262200"/>
            <a:ext cx="849312" cy="85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940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BF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looking at his phone&#10;&#10;Description automatically generated with medium confidence">
            <a:extLst>
              <a:ext uri="{FF2B5EF4-FFF2-40B4-BE49-F238E27FC236}">
                <a16:creationId xmlns:a16="http://schemas.microsoft.com/office/drawing/2014/main" id="{60D1A4F6-E9B6-481F-AE82-B1B0CB1A75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53"/>
          <a:stretch/>
        </p:blipFill>
        <p:spPr>
          <a:xfrm>
            <a:off x="6607628" y="682263"/>
            <a:ext cx="5225143" cy="54934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6D491D-5A95-2C46-016D-CFEAF07AEA7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62942" y="983980"/>
            <a:ext cx="6024734" cy="765077"/>
          </a:xfrm>
          <a:prstGeom prst="rect">
            <a:avLst/>
          </a:prstGeom>
        </p:spPr>
        <p:txBody>
          <a:bodyPr/>
          <a:lstStyle/>
          <a:p>
            <a:r>
              <a:rPr lang="en-US" sz="3600" b="1" dirty="0">
                <a:solidFill>
                  <a:srgbClr val="FFFFFF"/>
                </a:solidFill>
                <a:latin typeface="Agrandir" panose="00000500000000000000" pitchFamily="2" charset="0"/>
              </a:rPr>
              <a:t>Organizational needs</a:t>
            </a:r>
            <a:endParaRPr lang="en-US" sz="3600" b="1" baseline="30000" dirty="0">
              <a:solidFill>
                <a:srgbClr val="FFFFFF"/>
              </a:solidFill>
              <a:latin typeface="Agrandir" panose="000005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3E983B-8422-6213-5724-88E816B0CA81}"/>
              </a:ext>
            </a:extLst>
          </p:cNvPr>
          <p:cNvSpPr txBox="1"/>
          <p:nvPr/>
        </p:nvSpPr>
        <p:spPr>
          <a:xfrm>
            <a:off x="662942" y="1975415"/>
            <a:ext cx="5420358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Agrandir" panose="00000500000000000000" pitchFamily="2" charset="0"/>
              </a:rPr>
              <a:t>Nearly 80% of business leaders cited capability building as “very” or “extremely” important to their organization’s growth in a post-COVID-19 pandemic environment</a:t>
            </a:r>
            <a:r>
              <a:rPr lang="en-US" sz="2800" baseline="30000" dirty="0">
                <a:solidFill>
                  <a:srgbClr val="FFFFFF"/>
                </a:solidFill>
                <a:latin typeface="Agrandir" panose="00000500000000000000" pitchFamily="2" charset="0"/>
              </a:rPr>
              <a:t>2</a:t>
            </a:r>
            <a:endParaRPr lang="en-US" sz="2800" baseline="30000" dirty="0">
              <a:solidFill>
                <a:srgbClr val="FFFFFF"/>
              </a:solidFill>
              <a:effectLst/>
              <a:latin typeface="Agrandir" panose="00000500000000000000" pitchFamily="2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2149A0-CE0F-9E66-76F7-78300228A1CD}"/>
              </a:ext>
            </a:extLst>
          </p:cNvPr>
          <p:cNvSpPr txBox="1"/>
          <p:nvPr/>
        </p:nvSpPr>
        <p:spPr>
          <a:xfrm>
            <a:off x="662942" y="5350800"/>
            <a:ext cx="52847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400" baseline="30000" dirty="0">
                <a:solidFill>
                  <a:srgbClr val="FFFFFF"/>
                </a:solidFill>
                <a:latin typeface="Agrandir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400" dirty="0">
                <a:solidFill>
                  <a:srgbClr val="FFFFFF"/>
                </a:solidFill>
                <a:latin typeface="Agrandir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solidFill>
                  <a:srgbClr val="FFFFFF"/>
                </a:solidFill>
                <a:latin typeface="Agrandir" panose="00000500000000000000" pitchFamily="2" charset="0"/>
              </a:rPr>
              <a:t>McKinsey Accelerate. November 23, 2020. Rethink Capabilities to Emerge Stronger from COVID-19.</a:t>
            </a:r>
            <a:endParaRPr lang="en-US" sz="1400" dirty="0">
              <a:solidFill>
                <a:srgbClr val="FFFFFF"/>
              </a:solidFill>
              <a:effectLst/>
              <a:latin typeface="Agrandir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DCAD6FC-109A-3FAD-4EA1-BF95ACAAEBA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225846" y="5746554"/>
            <a:ext cx="849312" cy="84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417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F7CCDEBE-7A71-F049-7BF4-73DA2A627D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051" y="79513"/>
            <a:ext cx="6778487" cy="677848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2B9D977-C604-1B14-6F85-CA9CBA38D5D6}"/>
              </a:ext>
            </a:extLst>
          </p:cNvPr>
          <p:cNvSpPr txBox="1">
            <a:spLocks/>
          </p:cNvSpPr>
          <p:nvPr/>
        </p:nvSpPr>
        <p:spPr>
          <a:xfrm>
            <a:off x="803639" y="1848341"/>
            <a:ext cx="6120622" cy="2527105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Agrandir" panose="00000500000000000000" pitchFamily="2" charset="0"/>
              </a:rPr>
              <a:t>It is important for organizations to develop these skill areas</a:t>
            </a:r>
          </a:p>
          <a:p>
            <a:endParaRPr lang="en-US" b="1" baseline="30000" dirty="0">
              <a:latin typeface="Agrandi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639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BAFD6EC6-DE3C-FDC4-ABB6-E6003D047E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50"/>
          <a:stretch/>
        </p:blipFill>
        <p:spPr>
          <a:xfrm>
            <a:off x="168055" y="1756497"/>
            <a:ext cx="5288715" cy="43817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D94BF1B-C4D9-2FF1-4EAD-04829A4F0103}"/>
              </a:ext>
            </a:extLst>
          </p:cNvPr>
          <p:cNvSpPr txBox="1"/>
          <p:nvPr/>
        </p:nvSpPr>
        <p:spPr>
          <a:xfrm>
            <a:off x="5968825" y="556168"/>
            <a:ext cx="475851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5BFE0"/>
                </a:solidFill>
                <a:latin typeface="Agrandir" panose="00000500000000000000" pitchFamily="2" charset="0"/>
              </a:rPr>
              <a:t>Ways of Working</a:t>
            </a:r>
            <a:br>
              <a:rPr lang="en-US" b="1" dirty="0">
                <a:latin typeface="Agrandir" panose="00000500000000000000" pitchFamily="2" charset="0"/>
              </a:rPr>
            </a:br>
            <a:r>
              <a:rPr lang="en-US" dirty="0">
                <a:latin typeface="Agrandir" panose="00000500000000000000" pitchFamily="2" charset="0"/>
              </a:rPr>
              <a:t>Master ways of working to apply the right technique at the right time, deliver winning results, and drive continuous transformation.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81D40B-99FD-07FA-79B1-F84548617F08}"/>
              </a:ext>
            </a:extLst>
          </p:cNvPr>
          <p:cNvSpPr txBox="1"/>
          <p:nvPr/>
        </p:nvSpPr>
        <p:spPr>
          <a:xfrm>
            <a:off x="5968825" y="1992584"/>
            <a:ext cx="536295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5611AF"/>
                </a:solidFill>
                <a:latin typeface="Agrandir" panose="00000500000000000000" pitchFamily="2" charset="0"/>
              </a:rPr>
              <a:t>Business Acumen</a:t>
            </a:r>
            <a:br>
              <a:rPr lang="en-US" b="1" dirty="0">
                <a:latin typeface="Agrandir" panose="00000500000000000000" pitchFamily="2" charset="0"/>
              </a:rPr>
            </a:br>
            <a:r>
              <a:rPr lang="en-US" dirty="0">
                <a:latin typeface="Agrandir" panose="00000500000000000000" pitchFamily="2" charset="0"/>
              </a:rPr>
              <a:t>Master business acumen to keep in tune with the organization’s strategy, operations, and function for a holistic understanding.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87AEE6-842A-B3F2-EB28-C6D8F54650B2}"/>
              </a:ext>
            </a:extLst>
          </p:cNvPr>
          <p:cNvSpPr txBox="1"/>
          <p:nvPr/>
        </p:nvSpPr>
        <p:spPr>
          <a:xfrm>
            <a:off x="5968824" y="3429000"/>
            <a:ext cx="560624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A651A"/>
                </a:solidFill>
                <a:latin typeface="Agrandir" panose="00000500000000000000" pitchFamily="2" charset="0"/>
              </a:rPr>
              <a:t>Power Skills</a:t>
            </a:r>
          </a:p>
          <a:p>
            <a:r>
              <a:rPr lang="en-US" dirty="0">
                <a:latin typeface="Agrandir" panose="00000500000000000000" pitchFamily="2" charset="0"/>
              </a:rPr>
              <a:t>Master power skills to motivate action and </a:t>
            </a:r>
            <a:br>
              <a:rPr lang="en-US" dirty="0">
                <a:latin typeface="Agrandir" panose="00000500000000000000" pitchFamily="2" charset="0"/>
              </a:rPr>
            </a:br>
            <a:r>
              <a:rPr lang="en-US" dirty="0">
                <a:latin typeface="Agrandir" panose="00000500000000000000" pitchFamily="2" charset="0"/>
              </a:rPr>
              <a:t>deliver artfully.</a:t>
            </a:r>
          </a:p>
          <a:p>
            <a:endParaRPr lang="en-US" dirty="0">
              <a:latin typeface="Agrandir" panose="00000500000000000000" pitchFamily="2" charset="0"/>
            </a:endParaRPr>
          </a:p>
          <a:p>
            <a:pPr marL="285750" indent="-285750">
              <a:buClr>
                <a:srgbClr val="FA651A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grandir" panose="00000500000000000000" pitchFamily="2" charset="0"/>
              </a:rPr>
              <a:t>Essential skills: Active listening, communication, empathy + more</a:t>
            </a:r>
          </a:p>
          <a:p>
            <a:pPr marL="285750" indent="-285750">
              <a:buClr>
                <a:srgbClr val="FA651A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grandir" panose="00000500000000000000" pitchFamily="2" charset="0"/>
              </a:rPr>
              <a:t>Leadership styles: Coaching, delegating, supporting + more</a:t>
            </a:r>
          </a:p>
          <a:p>
            <a:endParaRPr lang="en-US" dirty="0">
              <a:latin typeface="Agrandir" panose="000005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F67789-5C04-EF88-6C29-A4D1C823B444}"/>
              </a:ext>
            </a:extLst>
          </p:cNvPr>
          <p:cNvSpPr txBox="1">
            <a:spLocks/>
          </p:cNvSpPr>
          <p:nvPr/>
        </p:nvSpPr>
        <p:spPr>
          <a:xfrm>
            <a:off x="419368" y="536585"/>
            <a:ext cx="5298144" cy="21089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Agrandir" panose="00000500000000000000" pitchFamily="2" charset="0"/>
              </a:rPr>
              <a:t>It is important for organizations to develop these skill areas</a:t>
            </a:r>
          </a:p>
          <a:p>
            <a:endParaRPr lang="en-US" sz="3200" b="1" baseline="30000" dirty="0">
              <a:latin typeface="Agrandi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33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C4663-71F1-CA45-A7CF-CC4960D93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089" y="251559"/>
            <a:ext cx="11694492" cy="646331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latin typeface="Agrandir" panose="00000500000000000000" pitchFamily="2" charset="0"/>
              </a:rPr>
              <a:t>Major market changes continue with a focus on value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8842AA1-8D75-45EE-90F7-B5C7A06D57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122" y="1693652"/>
            <a:ext cx="9578302" cy="480828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C28B7E9-9614-0D45-B850-DF7AA0CC8A81}"/>
              </a:ext>
            </a:extLst>
          </p:cNvPr>
          <p:cNvSpPr/>
          <p:nvPr/>
        </p:nvSpPr>
        <p:spPr>
          <a:xfrm>
            <a:off x="319089" y="897890"/>
            <a:ext cx="112536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  <a:buSzPts val="1200"/>
              <a:defRPr/>
            </a:pPr>
            <a:r>
              <a:rPr lang="en-US" dirty="0">
                <a:highlight>
                  <a:srgbClr val="FFFFFF"/>
                </a:highlight>
                <a:latin typeface="Agrandir" panose="00000500000000000000" pitchFamily="2" charset="0"/>
                <a:ea typeface="Times New Roman"/>
                <a:cs typeface="Times New Roman"/>
                <a:sym typeface="Times New Roman"/>
              </a:rPr>
              <a:t>The pandemic accelerated the pace and scale of digitalization exponentially, with a big impact on talent and the need to upskill and reskill.</a:t>
            </a:r>
          </a:p>
        </p:txBody>
      </p:sp>
    </p:spTree>
    <p:extLst>
      <p:ext uri="{BB962C8B-B14F-4D97-AF65-F5344CB8AC3E}">
        <p14:creationId xmlns:p14="http://schemas.microsoft.com/office/powerpoint/2010/main" val="149551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A3657A49E6BA43AD3DB8850E0EA35E" ma:contentTypeVersion="17" ma:contentTypeDescription="Create a new document." ma:contentTypeScope="" ma:versionID="ba22676245767ba8b1d9cb59af6e639c">
  <xsd:schema xmlns:xsd="http://www.w3.org/2001/XMLSchema" xmlns:xs="http://www.w3.org/2001/XMLSchema" xmlns:p="http://schemas.microsoft.com/office/2006/metadata/properties" xmlns:ns2="328fb47b-9443-4a6c-a005-9644fb9483d1" xmlns:ns3="3c8ca7db-4685-49c1-8e1c-83b614b9144c" targetNamespace="http://schemas.microsoft.com/office/2006/metadata/properties" ma:root="true" ma:fieldsID="b8b9196136e4b97a32a9612e75e1976d" ns2:_="" ns3:_="">
    <xsd:import namespace="328fb47b-9443-4a6c-a005-9644fb9483d1"/>
    <xsd:import namespace="3c8ca7db-4685-49c1-8e1c-83b614b914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Tag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8fb47b-9443-4a6c-a005-9644fb9483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Tag" ma:index="10" nillable="true" ma:displayName="Tag" ma:description="Tag" ma:internalName="Tag">
      <xsd:simpleType>
        <xsd:restriction base="dms:Text">
          <xsd:maxLength value="255"/>
        </xsd:restriction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11543a74-7519-499c-947a-c2233bcc19f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8ca7db-4685-49c1-8e1c-83b614b9144c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c0a5e1df-5b69-4fab-a5df-85d32d80c0ee}" ma:internalName="TaxCatchAll" ma:showField="CatchAllData" ma:web="3c8ca7db-4685-49c1-8e1c-83b614b914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c8ca7db-4685-49c1-8e1c-83b614b9144c" xsi:nil="true"/>
    <Tag xmlns="328fb47b-9443-4a6c-a005-9644fb9483d1" xsi:nil="true"/>
    <lcf76f155ced4ddcb4097134ff3c332f xmlns="328fb47b-9443-4a6c-a005-9644fb9483d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03CC6D1-8816-4E61-B41C-A58319269F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8fb47b-9443-4a6c-a005-9644fb9483d1"/>
    <ds:schemaRef ds:uri="3c8ca7db-4685-49c1-8e1c-83b614b914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3558238-3212-4411-850A-3742755AD86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AD3531-3E02-40A3-85D6-9CE63DC9267A}">
  <ds:schemaRefs>
    <ds:schemaRef ds:uri="http://schemas.microsoft.com/office/2006/documentManagement/types"/>
    <ds:schemaRef ds:uri="http://www.w3.org/XML/1998/namespace"/>
    <ds:schemaRef ds:uri="http://purl.org/dc/dcmitype/"/>
    <ds:schemaRef ds:uri="http://purl.org/dc/terms/"/>
    <ds:schemaRef ds:uri="http://purl.org/dc/elements/1.1/"/>
    <ds:schemaRef ds:uri="http://schemas.microsoft.com/office/2006/metadata/properties"/>
    <ds:schemaRef ds:uri="3c8ca7db-4685-49c1-8e1c-83b614b9144c"/>
    <ds:schemaRef ds:uri="http://schemas.microsoft.com/office/infopath/2007/PartnerControls"/>
    <ds:schemaRef ds:uri="http://schemas.openxmlformats.org/package/2006/metadata/core-properties"/>
    <ds:schemaRef ds:uri="328fb47b-9443-4a6c-a005-9644fb9483d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1185</TotalTime>
  <Words>1113</Words>
  <Application>Microsoft Office PowerPoint</Application>
  <PresentationFormat>Widescreen</PresentationFormat>
  <Paragraphs>135</Paragraphs>
  <Slides>22</Slides>
  <Notes>6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Agrandir</vt:lpstr>
      <vt:lpstr>Agrandir Text</vt:lpstr>
      <vt:lpstr>Arial</vt:lpstr>
      <vt:lpstr>Calibri</vt:lpstr>
      <vt:lpstr>Calibri Light</vt:lpstr>
      <vt:lpstr>Times New Roman</vt:lpstr>
      <vt:lpstr>Office Theme</vt:lpstr>
      <vt:lpstr>2_Office Theme</vt:lpstr>
      <vt:lpstr>1_Office Theme</vt:lpstr>
      <vt:lpstr>Custom Design</vt:lpstr>
      <vt:lpstr>PowerPoint Presentation</vt:lpstr>
      <vt:lpstr>State of the market 20221</vt:lpstr>
      <vt:lpstr>PowerPoint Presentation</vt:lpstr>
      <vt:lpstr>PowerPoint Presentation</vt:lpstr>
      <vt:lpstr>Organizational needs</vt:lpstr>
      <vt:lpstr>Organizational needs</vt:lpstr>
      <vt:lpstr>PowerPoint Presentation</vt:lpstr>
      <vt:lpstr>PowerPoint Presentation</vt:lpstr>
      <vt:lpstr>Major market changes continue with a focus on value</vt:lpstr>
      <vt:lpstr>Most important factor responsible for failure</vt:lpstr>
      <vt:lpstr>Upskilling project management </vt:lpstr>
      <vt:lpstr>PowerPoint Presentation</vt:lpstr>
      <vt:lpstr>PowerPoint Presentation</vt:lpstr>
      <vt:lpstr>PowerPoint Presentation</vt:lpstr>
      <vt:lpstr>Certified Associate in Project Management (CAPM) ® is the starting point</vt:lpstr>
      <vt:lpstr>PowerPoint Presentation</vt:lpstr>
      <vt:lpstr>PowerPoint Presentation</vt:lpstr>
      <vt:lpstr>Updated Exam Features</vt:lpstr>
      <vt:lpstr>PowerPoint Presentation</vt:lpstr>
      <vt:lpstr>How do I obtain 23 contact hours to sit for the CAPM® exam? </vt:lpstr>
      <vt:lpstr>Q&amp;A</vt:lpstr>
      <vt:lpstr>Thank you!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to Come</dc:title>
  <dc:creator>Jim Samuel</dc:creator>
  <cp:lastModifiedBy>Nicole Santosusso</cp:lastModifiedBy>
  <cp:revision>133</cp:revision>
  <dcterms:created xsi:type="dcterms:W3CDTF">2022-09-06T23:09:17Z</dcterms:created>
  <dcterms:modified xsi:type="dcterms:W3CDTF">2023-07-24T05:11:33Z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0x0101005FA3657A49E6BA43AD3DB8850E0EA35E</vt:lpwstr>
  </property>
</Properties>
</file>